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3"/>
  </p:notesMasterIdLst>
  <p:handoutMasterIdLst>
    <p:handoutMasterId r:id="rId24"/>
  </p:handoutMasterIdLst>
  <p:sldIdLst>
    <p:sldId id="259" r:id="rId5"/>
    <p:sldId id="258" r:id="rId6"/>
    <p:sldId id="261" r:id="rId7"/>
    <p:sldId id="275" r:id="rId8"/>
    <p:sldId id="262" r:id="rId9"/>
    <p:sldId id="263" r:id="rId10"/>
    <p:sldId id="296" r:id="rId11"/>
    <p:sldId id="294" r:id="rId12"/>
    <p:sldId id="291" r:id="rId13"/>
    <p:sldId id="276" r:id="rId14"/>
    <p:sldId id="277" r:id="rId15"/>
    <p:sldId id="278" r:id="rId16"/>
    <p:sldId id="280" r:id="rId17"/>
    <p:sldId id="282" r:id="rId18"/>
    <p:sldId id="287" r:id="rId19"/>
    <p:sldId id="283" r:id="rId20"/>
    <p:sldId id="281" r:id="rId21"/>
    <p:sldId id="256" r:id="rId2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A3A3"/>
    <a:srgbClr val="A50021"/>
    <a:srgbClr val="66CCFF"/>
    <a:srgbClr val="CC0000"/>
    <a:srgbClr val="F0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F0969-DB00-47D7-A942-B0EE107B8AF9}" v="6" dt="2020-08-07T14:41:49.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5337" autoAdjust="0"/>
  </p:normalViewPr>
  <p:slideViewPr>
    <p:cSldViewPr snapToGrid="0">
      <p:cViewPr varScale="1">
        <p:scale>
          <a:sx n="144" d="100"/>
          <a:sy n="144" d="100"/>
        </p:scale>
        <p:origin x="654"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379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5CEAC-962D-4A06-A3B4-F7E5497739EB}"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78F87756-130C-421B-90C7-374297843869}">
      <dgm:prSet/>
      <dgm:spPr/>
      <dgm:t>
        <a:bodyPr/>
        <a:lstStyle/>
        <a:p>
          <a:r>
            <a:rPr lang="en-US" dirty="0"/>
            <a:t>Consolidate efforts for annual Capital Improvements Programs (PWT,  Water Utilities, and Parks)</a:t>
          </a:r>
        </a:p>
      </dgm:t>
    </dgm:pt>
    <dgm:pt modelId="{1E370CA1-AB58-4E95-BD73-0071714463DB}" type="parTrans" cxnId="{C591E4FE-D831-442D-BD7F-02DD3B99DACA}">
      <dgm:prSet/>
      <dgm:spPr/>
      <dgm:t>
        <a:bodyPr/>
        <a:lstStyle/>
        <a:p>
          <a:endParaRPr lang="en-US"/>
        </a:p>
      </dgm:t>
    </dgm:pt>
    <dgm:pt modelId="{8AA3103A-448B-4F98-9F96-97882826EA4E}" type="sibTrans" cxnId="{C591E4FE-D831-442D-BD7F-02DD3B99DACA}">
      <dgm:prSet/>
      <dgm:spPr/>
      <dgm:t>
        <a:bodyPr/>
        <a:lstStyle/>
        <a:p>
          <a:endParaRPr lang="en-US"/>
        </a:p>
      </dgm:t>
    </dgm:pt>
    <dgm:pt modelId="{F7A1BF43-9ABF-45F6-8775-26E2ECC41FD5}">
      <dgm:prSet/>
      <dgm:spPr/>
      <dgm:t>
        <a:bodyPr/>
        <a:lstStyle/>
        <a:p>
          <a:r>
            <a:rPr lang="en-US"/>
            <a:t>Provide a fair and transparent process for consultant selection</a:t>
          </a:r>
        </a:p>
      </dgm:t>
    </dgm:pt>
    <dgm:pt modelId="{3CD2D1A4-FF5B-4DED-8D09-AAC440B8722B}" type="parTrans" cxnId="{254A1336-A67F-4D3C-AC43-1B3A1EE1E528}">
      <dgm:prSet/>
      <dgm:spPr/>
      <dgm:t>
        <a:bodyPr/>
        <a:lstStyle/>
        <a:p>
          <a:endParaRPr lang="en-US"/>
        </a:p>
      </dgm:t>
    </dgm:pt>
    <dgm:pt modelId="{41BC4108-F66C-4B9E-8D4F-96A513477DA0}" type="sibTrans" cxnId="{254A1336-A67F-4D3C-AC43-1B3A1EE1E528}">
      <dgm:prSet/>
      <dgm:spPr/>
      <dgm:t>
        <a:bodyPr/>
        <a:lstStyle/>
        <a:p>
          <a:endParaRPr lang="en-US"/>
        </a:p>
      </dgm:t>
    </dgm:pt>
    <dgm:pt modelId="{28A83FAA-666A-406F-804A-77C6A754DD91}" type="pres">
      <dgm:prSet presAssocID="{0535CEAC-962D-4A06-A3B4-F7E5497739EB}" presName="hierChild1" presStyleCnt="0">
        <dgm:presLayoutVars>
          <dgm:chPref val="1"/>
          <dgm:dir/>
          <dgm:animOne val="branch"/>
          <dgm:animLvl val="lvl"/>
          <dgm:resizeHandles/>
        </dgm:presLayoutVars>
      </dgm:prSet>
      <dgm:spPr/>
    </dgm:pt>
    <dgm:pt modelId="{D166844A-BF4C-49C7-8A12-EEEF4E9DB170}" type="pres">
      <dgm:prSet presAssocID="{78F87756-130C-421B-90C7-374297843869}" presName="hierRoot1" presStyleCnt="0"/>
      <dgm:spPr/>
    </dgm:pt>
    <dgm:pt modelId="{F5026DF9-0907-4132-913A-6B79F7697E5B}" type="pres">
      <dgm:prSet presAssocID="{78F87756-130C-421B-90C7-374297843869}" presName="composite" presStyleCnt="0"/>
      <dgm:spPr/>
    </dgm:pt>
    <dgm:pt modelId="{C24AFED8-4715-4186-870F-485294F71C4B}" type="pres">
      <dgm:prSet presAssocID="{78F87756-130C-421B-90C7-374297843869}" presName="background" presStyleLbl="node0" presStyleIdx="0" presStyleCnt="2"/>
      <dgm:spPr/>
    </dgm:pt>
    <dgm:pt modelId="{3BA7FB48-AB10-4058-9E13-C0D28E053740}" type="pres">
      <dgm:prSet presAssocID="{78F87756-130C-421B-90C7-374297843869}" presName="text" presStyleLbl="fgAcc0" presStyleIdx="0" presStyleCnt="2">
        <dgm:presLayoutVars>
          <dgm:chPref val="3"/>
        </dgm:presLayoutVars>
      </dgm:prSet>
      <dgm:spPr/>
    </dgm:pt>
    <dgm:pt modelId="{53A4313B-73F7-475F-864C-9FA5AD022F48}" type="pres">
      <dgm:prSet presAssocID="{78F87756-130C-421B-90C7-374297843869}" presName="hierChild2" presStyleCnt="0"/>
      <dgm:spPr/>
    </dgm:pt>
    <dgm:pt modelId="{EC6A92EF-F8B4-4231-A0BB-9E8C529AAE24}" type="pres">
      <dgm:prSet presAssocID="{F7A1BF43-9ABF-45F6-8775-26E2ECC41FD5}" presName="hierRoot1" presStyleCnt="0"/>
      <dgm:spPr/>
    </dgm:pt>
    <dgm:pt modelId="{1FCFF300-3FD0-4AD8-9FCB-152C3A4801C0}" type="pres">
      <dgm:prSet presAssocID="{F7A1BF43-9ABF-45F6-8775-26E2ECC41FD5}" presName="composite" presStyleCnt="0"/>
      <dgm:spPr/>
    </dgm:pt>
    <dgm:pt modelId="{2D2FF7D8-099E-4A96-9EC8-D47C67CF4FAF}" type="pres">
      <dgm:prSet presAssocID="{F7A1BF43-9ABF-45F6-8775-26E2ECC41FD5}" presName="background" presStyleLbl="node0" presStyleIdx="1" presStyleCnt="2"/>
      <dgm:spPr/>
    </dgm:pt>
    <dgm:pt modelId="{6F18DE55-B760-4D77-A53C-21C5BEC3F952}" type="pres">
      <dgm:prSet presAssocID="{F7A1BF43-9ABF-45F6-8775-26E2ECC41FD5}" presName="text" presStyleLbl="fgAcc0" presStyleIdx="1" presStyleCnt="2">
        <dgm:presLayoutVars>
          <dgm:chPref val="3"/>
        </dgm:presLayoutVars>
      </dgm:prSet>
      <dgm:spPr/>
    </dgm:pt>
    <dgm:pt modelId="{81B32F6A-B4D5-4A07-AFA1-523B409E51F6}" type="pres">
      <dgm:prSet presAssocID="{F7A1BF43-9ABF-45F6-8775-26E2ECC41FD5}" presName="hierChild2" presStyleCnt="0"/>
      <dgm:spPr/>
    </dgm:pt>
  </dgm:ptLst>
  <dgm:cxnLst>
    <dgm:cxn modelId="{A0B3EB19-3763-498E-A848-C877B76709AE}" type="presOf" srcId="{F7A1BF43-9ABF-45F6-8775-26E2ECC41FD5}" destId="{6F18DE55-B760-4D77-A53C-21C5BEC3F952}" srcOrd="0" destOrd="0" presId="urn:microsoft.com/office/officeart/2005/8/layout/hierarchy1"/>
    <dgm:cxn modelId="{254A1336-A67F-4D3C-AC43-1B3A1EE1E528}" srcId="{0535CEAC-962D-4A06-A3B4-F7E5497739EB}" destId="{F7A1BF43-9ABF-45F6-8775-26E2ECC41FD5}" srcOrd="1" destOrd="0" parTransId="{3CD2D1A4-FF5B-4DED-8D09-AAC440B8722B}" sibTransId="{41BC4108-F66C-4B9E-8D4F-96A513477DA0}"/>
    <dgm:cxn modelId="{0970563B-0FE1-441F-81A6-9037C4B3756C}" type="presOf" srcId="{0535CEAC-962D-4A06-A3B4-F7E5497739EB}" destId="{28A83FAA-666A-406F-804A-77C6A754DD91}" srcOrd="0" destOrd="0" presId="urn:microsoft.com/office/officeart/2005/8/layout/hierarchy1"/>
    <dgm:cxn modelId="{CD5C1893-7243-46CB-8910-EE889B504B43}" type="presOf" srcId="{78F87756-130C-421B-90C7-374297843869}" destId="{3BA7FB48-AB10-4058-9E13-C0D28E053740}" srcOrd="0" destOrd="0" presId="urn:microsoft.com/office/officeart/2005/8/layout/hierarchy1"/>
    <dgm:cxn modelId="{C591E4FE-D831-442D-BD7F-02DD3B99DACA}" srcId="{0535CEAC-962D-4A06-A3B4-F7E5497739EB}" destId="{78F87756-130C-421B-90C7-374297843869}" srcOrd="0" destOrd="0" parTransId="{1E370CA1-AB58-4E95-BD73-0071714463DB}" sibTransId="{8AA3103A-448B-4F98-9F96-97882826EA4E}"/>
    <dgm:cxn modelId="{8CA5762A-163F-4F6E-8F03-1D5D300E28CA}" type="presParOf" srcId="{28A83FAA-666A-406F-804A-77C6A754DD91}" destId="{D166844A-BF4C-49C7-8A12-EEEF4E9DB170}" srcOrd="0" destOrd="0" presId="urn:microsoft.com/office/officeart/2005/8/layout/hierarchy1"/>
    <dgm:cxn modelId="{9AACBDBB-B098-4CBA-8D1C-905A09586B27}" type="presParOf" srcId="{D166844A-BF4C-49C7-8A12-EEEF4E9DB170}" destId="{F5026DF9-0907-4132-913A-6B79F7697E5B}" srcOrd="0" destOrd="0" presId="urn:microsoft.com/office/officeart/2005/8/layout/hierarchy1"/>
    <dgm:cxn modelId="{F1488D3B-0EBA-4801-8CBF-47ED5E7B3B6F}" type="presParOf" srcId="{F5026DF9-0907-4132-913A-6B79F7697E5B}" destId="{C24AFED8-4715-4186-870F-485294F71C4B}" srcOrd="0" destOrd="0" presId="urn:microsoft.com/office/officeart/2005/8/layout/hierarchy1"/>
    <dgm:cxn modelId="{F4790862-F498-42CA-B5EB-9BE3441C6B86}" type="presParOf" srcId="{F5026DF9-0907-4132-913A-6B79F7697E5B}" destId="{3BA7FB48-AB10-4058-9E13-C0D28E053740}" srcOrd="1" destOrd="0" presId="urn:microsoft.com/office/officeart/2005/8/layout/hierarchy1"/>
    <dgm:cxn modelId="{300EA9A0-8AD6-4828-B878-CCB590D2F72D}" type="presParOf" srcId="{D166844A-BF4C-49C7-8A12-EEEF4E9DB170}" destId="{53A4313B-73F7-475F-864C-9FA5AD022F48}" srcOrd="1" destOrd="0" presId="urn:microsoft.com/office/officeart/2005/8/layout/hierarchy1"/>
    <dgm:cxn modelId="{DDAAE8C7-51FF-4C73-9EF7-54B4B72A67A7}" type="presParOf" srcId="{28A83FAA-666A-406F-804A-77C6A754DD91}" destId="{EC6A92EF-F8B4-4231-A0BB-9E8C529AAE24}" srcOrd="1" destOrd="0" presId="urn:microsoft.com/office/officeart/2005/8/layout/hierarchy1"/>
    <dgm:cxn modelId="{1B6805B3-EB18-41E8-B7C0-B72BAD20DD73}" type="presParOf" srcId="{EC6A92EF-F8B4-4231-A0BB-9E8C529AAE24}" destId="{1FCFF300-3FD0-4AD8-9FCB-152C3A4801C0}" srcOrd="0" destOrd="0" presId="urn:microsoft.com/office/officeart/2005/8/layout/hierarchy1"/>
    <dgm:cxn modelId="{53DB66FB-0773-4FC1-BCED-281AC83435EF}" type="presParOf" srcId="{1FCFF300-3FD0-4AD8-9FCB-152C3A4801C0}" destId="{2D2FF7D8-099E-4A96-9EC8-D47C67CF4FAF}" srcOrd="0" destOrd="0" presId="urn:microsoft.com/office/officeart/2005/8/layout/hierarchy1"/>
    <dgm:cxn modelId="{E2D5EE37-244B-4B22-8C4E-F5AE8F519C3A}" type="presParOf" srcId="{1FCFF300-3FD0-4AD8-9FCB-152C3A4801C0}" destId="{6F18DE55-B760-4D77-A53C-21C5BEC3F952}" srcOrd="1" destOrd="0" presId="urn:microsoft.com/office/officeart/2005/8/layout/hierarchy1"/>
    <dgm:cxn modelId="{7708B705-B572-4AAA-811D-943B1189275B}" type="presParOf" srcId="{EC6A92EF-F8B4-4231-A0BB-9E8C529AAE24}" destId="{81B32F6A-B4D5-4A07-AFA1-523B409E51F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AFC2D0-3535-4487-8564-EE4D23687A09}" type="doc">
      <dgm:prSet loTypeId="urn:microsoft.com/office/officeart/2018/2/layout/IconCircleList" loCatId="icon" qsTypeId="urn:microsoft.com/office/officeart/2005/8/quickstyle/simple4" qsCatId="simple" csTypeId="urn:microsoft.com/office/officeart/2005/8/colors/colorful4" csCatId="colorful" phldr="1"/>
      <dgm:spPr/>
      <dgm:t>
        <a:bodyPr/>
        <a:lstStyle/>
        <a:p>
          <a:endParaRPr lang="en-US"/>
        </a:p>
      </dgm:t>
    </dgm:pt>
    <dgm:pt modelId="{0E7BEE20-10F1-4FDB-9258-5983DAC3BF09}">
      <dgm:prSet custT="1"/>
      <dgm:spPr/>
      <dgm:t>
        <a:bodyPr/>
        <a:lstStyle/>
        <a:p>
          <a:pPr algn="ctr">
            <a:lnSpc>
              <a:spcPct val="100000"/>
            </a:lnSpc>
          </a:pPr>
          <a:r>
            <a:rPr lang="en-US" sz="1600" dirty="0"/>
            <a:t>Each example should be up to one page in length </a:t>
          </a:r>
        </a:p>
      </dgm:t>
    </dgm:pt>
    <dgm:pt modelId="{1197FF69-A319-4838-BD23-3381C5D8C299}" type="parTrans" cxnId="{1A3B9B5C-A62C-47B3-8AF2-56958CC7552A}">
      <dgm:prSet/>
      <dgm:spPr/>
      <dgm:t>
        <a:bodyPr/>
        <a:lstStyle/>
        <a:p>
          <a:endParaRPr lang="en-US"/>
        </a:p>
      </dgm:t>
    </dgm:pt>
    <dgm:pt modelId="{74AF221B-1C2B-4241-A372-C3B12652F1B8}" type="sibTrans" cxnId="{1A3B9B5C-A62C-47B3-8AF2-56958CC7552A}">
      <dgm:prSet/>
      <dgm:spPr/>
      <dgm:t>
        <a:bodyPr/>
        <a:lstStyle/>
        <a:p>
          <a:pPr>
            <a:lnSpc>
              <a:spcPct val="100000"/>
            </a:lnSpc>
          </a:pPr>
          <a:endParaRPr lang="en-US"/>
        </a:p>
      </dgm:t>
    </dgm:pt>
    <dgm:pt modelId="{3A755F03-B2B5-4153-9AEA-D86D7A6D6201}">
      <dgm:prSet custT="1"/>
      <dgm:spPr/>
      <dgm:t>
        <a:bodyPr/>
        <a:lstStyle/>
        <a:p>
          <a:pPr algn="ctr">
            <a:lnSpc>
              <a:spcPct val="100000"/>
            </a:lnSpc>
          </a:pPr>
          <a:r>
            <a:rPr lang="en-US" sz="1600" dirty="0"/>
            <a:t>Opportunity to set yourself apart</a:t>
          </a:r>
        </a:p>
      </dgm:t>
    </dgm:pt>
    <dgm:pt modelId="{D0487584-588F-44F9-8E38-12A55234B3BA}" type="parTrans" cxnId="{0FF19396-0185-4EB0-BC51-4D4FF5604E7F}">
      <dgm:prSet/>
      <dgm:spPr/>
      <dgm:t>
        <a:bodyPr/>
        <a:lstStyle/>
        <a:p>
          <a:endParaRPr lang="en-US"/>
        </a:p>
      </dgm:t>
    </dgm:pt>
    <dgm:pt modelId="{67B108B2-C29C-4577-AD0E-65CE41923F51}" type="sibTrans" cxnId="{0FF19396-0185-4EB0-BC51-4D4FF5604E7F}">
      <dgm:prSet/>
      <dgm:spPr/>
      <dgm:t>
        <a:bodyPr/>
        <a:lstStyle/>
        <a:p>
          <a:pPr>
            <a:lnSpc>
              <a:spcPct val="100000"/>
            </a:lnSpc>
          </a:pPr>
          <a:endParaRPr lang="en-US"/>
        </a:p>
      </dgm:t>
    </dgm:pt>
    <dgm:pt modelId="{850D41E6-94DA-4C75-870A-0F264D8BC14B}">
      <dgm:prSet custT="1"/>
      <dgm:spPr/>
      <dgm:t>
        <a:bodyPr/>
        <a:lstStyle/>
        <a:p>
          <a:pPr algn="ctr">
            <a:lnSpc>
              <a:spcPct val="100000"/>
            </a:lnSpc>
          </a:pPr>
          <a:r>
            <a:rPr lang="en-US" sz="1600" dirty="0"/>
            <a:t>Experience should be relevant to project category</a:t>
          </a:r>
        </a:p>
      </dgm:t>
    </dgm:pt>
    <dgm:pt modelId="{24F4FB01-35D5-4A11-A4C8-568E10D424D6}" type="parTrans" cxnId="{26C5E03C-FEC0-48FD-A0A4-9599A4787831}">
      <dgm:prSet/>
      <dgm:spPr/>
      <dgm:t>
        <a:bodyPr/>
        <a:lstStyle/>
        <a:p>
          <a:endParaRPr lang="en-US"/>
        </a:p>
      </dgm:t>
    </dgm:pt>
    <dgm:pt modelId="{B7A66891-531D-4F22-BC88-9E1ABD6EA74F}" type="sibTrans" cxnId="{26C5E03C-FEC0-48FD-A0A4-9599A4787831}">
      <dgm:prSet/>
      <dgm:spPr/>
      <dgm:t>
        <a:bodyPr/>
        <a:lstStyle/>
        <a:p>
          <a:pPr>
            <a:lnSpc>
              <a:spcPct val="100000"/>
            </a:lnSpc>
          </a:pPr>
          <a:endParaRPr lang="en-US"/>
        </a:p>
      </dgm:t>
    </dgm:pt>
    <dgm:pt modelId="{9D2C8CF2-3C92-417C-92AA-9A1D74C3C62E}">
      <dgm:prSet custT="1"/>
      <dgm:spPr/>
      <dgm:t>
        <a:bodyPr/>
        <a:lstStyle/>
        <a:p>
          <a:pPr algn="ctr">
            <a:lnSpc>
              <a:spcPct val="100000"/>
            </a:lnSpc>
          </a:pPr>
          <a:r>
            <a:rPr lang="en-US" sz="1600" dirty="0"/>
            <a:t>Be clear about roles of key personnel</a:t>
          </a:r>
        </a:p>
      </dgm:t>
    </dgm:pt>
    <dgm:pt modelId="{08F81C24-5A38-4081-865D-F8EEBC75E779}" type="parTrans" cxnId="{3266203E-F748-4518-9E18-2E1B0BD14301}">
      <dgm:prSet/>
      <dgm:spPr/>
      <dgm:t>
        <a:bodyPr/>
        <a:lstStyle/>
        <a:p>
          <a:endParaRPr lang="en-US"/>
        </a:p>
      </dgm:t>
    </dgm:pt>
    <dgm:pt modelId="{375D0A78-9536-4569-A425-FB4F8561D7BE}" type="sibTrans" cxnId="{3266203E-F748-4518-9E18-2E1B0BD14301}">
      <dgm:prSet/>
      <dgm:spPr/>
      <dgm:t>
        <a:bodyPr/>
        <a:lstStyle/>
        <a:p>
          <a:pPr>
            <a:lnSpc>
              <a:spcPct val="100000"/>
            </a:lnSpc>
          </a:pPr>
          <a:endParaRPr lang="en-US"/>
        </a:p>
      </dgm:t>
    </dgm:pt>
    <dgm:pt modelId="{957D9121-F372-483C-BDB0-579D3C843E6F}">
      <dgm:prSet custT="1"/>
      <dgm:spPr/>
      <dgm:t>
        <a:bodyPr/>
        <a:lstStyle/>
        <a:p>
          <a:pPr algn="ctr">
            <a:lnSpc>
              <a:spcPct val="100000"/>
            </a:lnSpc>
          </a:pPr>
          <a:r>
            <a:rPr lang="en-US" sz="1600" dirty="0"/>
            <a:t>Submit completed  projects from past 5 years</a:t>
          </a:r>
        </a:p>
      </dgm:t>
    </dgm:pt>
    <dgm:pt modelId="{F8FCEE1E-F88C-4FB9-86AB-30DC30145AB9}" type="parTrans" cxnId="{1F30E8BE-7AF0-49C8-BDAF-3F7D76B652BC}">
      <dgm:prSet/>
      <dgm:spPr/>
      <dgm:t>
        <a:bodyPr/>
        <a:lstStyle/>
        <a:p>
          <a:endParaRPr lang="en-US"/>
        </a:p>
      </dgm:t>
    </dgm:pt>
    <dgm:pt modelId="{FE9EEE32-1907-4CFF-A133-D578F3AFF854}" type="sibTrans" cxnId="{1F30E8BE-7AF0-49C8-BDAF-3F7D76B652BC}">
      <dgm:prSet/>
      <dgm:spPr/>
      <dgm:t>
        <a:bodyPr/>
        <a:lstStyle/>
        <a:p>
          <a:pPr>
            <a:lnSpc>
              <a:spcPct val="100000"/>
            </a:lnSpc>
          </a:pPr>
          <a:endParaRPr lang="en-US"/>
        </a:p>
      </dgm:t>
    </dgm:pt>
    <dgm:pt modelId="{24B76A99-69C2-48D8-B2CB-1325B7D29859}">
      <dgm:prSet custT="1"/>
      <dgm:spPr/>
      <dgm:t>
        <a:bodyPr/>
        <a:lstStyle/>
        <a:p>
          <a:pPr algn="ctr">
            <a:lnSpc>
              <a:spcPct val="100000"/>
            </a:lnSpc>
          </a:pPr>
          <a:r>
            <a:rPr lang="en-US" sz="1600" dirty="0"/>
            <a:t>Submit plan sheet if example resulted in construction plans</a:t>
          </a:r>
        </a:p>
      </dgm:t>
    </dgm:pt>
    <dgm:pt modelId="{4AF65656-36C5-4DE1-BEEC-D306274A98CA}" type="parTrans" cxnId="{9BC509E3-6933-47E7-8619-CB98DAB4295A}">
      <dgm:prSet/>
      <dgm:spPr/>
      <dgm:t>
        <a:bodyPr/>
        <a:lstStyle/>
        <a:p>
          <a:endParaRPr lang="en-US"/>
        </a:p>
      </dgm:t>
    </dgm:pt>
    <dgm:pt modelId="{0AD056C4-B99D-4F96-AD6B-77D2AFA8D98F}" type="sibTrans" cxnId="{9BC509E3-6933-47E7-8619-CB98DAB4295A}">
      <dgm:prSet/>
      <dgm:spPr/>
      <dgm:t>
        <a:bodyPr/>
        <a:lstStyle/>
        <a:p>
          <a:endParaRPr lang="en-US"/>
        </a:p>
      </dgm:t>
    </dgm:pt>
    <dgm:pt modelId="{AE70E883-D895-447D-B47B-63E055CD58E2}" type="pres">
      <dgm:prSet presAssocID="{4DAFC2D0-3535-4487-8564-EE4D23687A09}" presName="root" presStyleCnt="0">
        <dgm:presLayoutVars>
          <dgm:dir/>
          <dgm:resizeHandles val="exact"/>
        </dgm:presLayoutVars>
      </dgm:prSet>
      <dgm:spPr/>
    </dgm:pt>
    <dgm:pt modelId="{0DF96501-4510-4910-9E54-DC702DAD121E}" type="pres">
      <dgm:prSet presAssocID="{4DAFC2D0-3535-4487-8564-EE4D23687A09}" presName="container" presStyleCnt="0">
        <dgm:presLayoutVars>
          <dgm:dir/>
          <dgm:resizeHandles val="exact"/>
        </dgm:presLayoutVars>
      </dgm:prSet>
      <dgm:spPr/>
    </dgm:pt>
    <dgm:pt modelId="{656B963A-FB2E-42C8-ACA1-AFE7F37FE7F1}" type="pres">
      <dgm:prSet presAssocID="{0E7BEE20-10F1-4FDB-9258-5983DAC3BF09}" presName="compNode" presStyleCnt="0"/>
      <dgm:spPr/>
    </dgm:pt>
    <dgm:pt modelId="{4A74C15B-E88F-4D8C-8931-B404B7D71D5F}" type="pres">
      <dgm:prSet presAssocID="{0E7BEE20-10F1-4FDB-9258-5983DAC3BF09}" presName="iconBgRect" presStyleLbl="bgShp" presStyleIdx="0" presStyleCnt="6"/>
      <dgm:spPr/>
    </dgm:pt>
    <dgm:pt modelId="{848E4FA9-404A-4B18-A2B6-043F6D097917}" type="pres">
      <dgm:prSet presAssocID="{0E7BEE20-10F1-4FDB-9258-5983DAC3BF09}"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7D87225B-919B-415D-8B9A-35D3049AC62B}" type="pres">
      <dgm:prSet presAssocID="{0E7BEE20-10F1-4FDB-9258-5983DAC3BF09}" presName="spaceRect" presStyleCnt="0"/>
      <dgm:spPr/>
    </dgm:pt>
    <dgm:pt modelId="{8CD6AADB-2EC4-4CAC-9D20-0DA37E78DE42}" type="pres">
      <dgm:prSet presAssocID="{0E7BEE20-10F1-4FDB-9258-5983DAC3BF09}" presName="textRect" presStyleLbl="revTx" presStyleIdx="0" presStyleCnt="6">
        <dgm:presLayoutVars>
          <dgm:chMax val="1"/>
          <dgm:chPref val="1"/>
        </dgm:presLayoutVars>
      </dgm:prSet>
      <dgm:spPr/>
    </dgm:pt>
    <dgm:pt modelId="{30CF2EE0-3085-4E20-8DE1-326E9F2E50F1}" type="pres">
      <dgm:prSet presAssocID="{74AF221B-1C2B-4241-A372-C3B12652F1B8}" presName="sibTrans" presStyleLbl="sibTrans2D1" presStyleIdx="0" presStyleCnt="0"/>
      <dgm:spPr/>
    </dgm:pt>
    <dgm:pt modelId="{5B75703A-A54F-40A4-B22E-98097A720D98}" type="pres">
      <dgm:prSet presAssocID="{3A755F03-B2B5-4153-9AEA-D86D7A6D6201}" presName="compNode" presStyleCnt="0"/>
      <dgm:spPr/>
    </dgm:pt>
    <dgm:pt modelId="{76D281BF-557B-42D8-9526-B2B3B79B7790}" type="pres">
      <dgm:prSet presAssocID="{3A755F03-B2B5-4153-9AEA-D86D7A6D6201}" presName="iconBgRect" presStyleLbl="bgShp" presStyleIdx="1" presStyleCnt="6"/>
      <dgm:spPr/>
    </dgm:pt>
    <dgm:pt modelId="{129F21B7-FBE1-4552-B750-72C3FBAA1F80}" type="pres">
      <dgm:prSet presAssocID="{3A755F03-B2B5-4153-9AEA-D86D7A6D620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19FFE09B-C2E8-4F8E-92B9-915841B1158E}" type="pres">
      <dgm:prSet presAssocID="{3A755F03-B2B5-4153-9AEA-D86D7A6D6201}" presName="spaceRect" presStyleCnt="0"/>
      <dgm:spPr/>
    </dgm:pt>
    <dgm:pt modelId="{F755F892-B1D1-4192-A71E-77DDC1B859DC}" type="pres">
      <dgm:prSet presAssocID="{3A755F03-B2B5-4153-9AEA-D86D7A6D6201}" presName="textRect" presStyleLbl="revTx" presStyleIdx="1" presStyleCnt="6">
        <dgm:presLayoutVars>
          <dgm:chMax val="1"/>
          <dgm:chPref val="1"/>
        </dgm:presLayoutVars>
      </dgm:prSet>
      <dgm:spPr/>
    </dgm:pt>
    <dgm:pt modelId="{D2611AC7-49DE-4CD2-87B4-03304EEA93E9}" type="pres">
      <dgm:prSet presAssocID="{67B108B2-C29C-4577-AD0E-65CE41923F51}" presName="sibTrans" presStyleLbl="sibTrans2D1" presStyleIdx="0" presStyleCnt="0"/>
      <dgm:spPr/>
    </dgm:pt>
    <dgm:pt modelId="{3B2190A0-844F-4C4B-96EB-57352D5C3260}" type="pres">
      <dgm:prSet presAssocID="{850D41E6-94DA-4C75-870A-0F264D8BC14B}" presName="compNode" presStyleCnt="0"/>
      <dgm:spPr/>
    </dgm:pt>
    <dgm:pt modelId="{2E24FC6A-9C93-4C3F-BB4E-25874EC2581B}" type="pres">
      <dgm:prSet presAssocID="{850D41E6-94DA-4C75-870A-0F264D8BC14B}" presName="iconBgRect" presStyleLbl="bgShp" presStyleIdx="2" presStyleCnt="6"/>
      <dgm:spPr/>
    </dgm:pt>
    <dgm:pt modelId="{924F6251-B070-469E-B232-C5184320946E}" type="pres">
      <dgm:prSet presAssocID="{850D41E6-94DA-4C75-870A-0F264D8BC14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lueprint"/>
        </a:ext>
      </dgm:extLst>
    </dgm:pt>
    <dgm:pt modelId="{0C4AC405-A9C7-4514-8AE5-561B4AB092D4}" type="pres">
      <dgm:prSet presAssocID="{850D41E6-94DA-4C75-870A-0F264D8BC14B}" presName="spaceRect" presStyleCnt="0"/>
      <dgm:spPr/>
    </dgm:pt>
    <dgm:pt modelId="{145D4082-3B99-49E1-8518-C45FA0B689FD}" type="pres">
      <dgm:prSet presAssocID="{850D41E6-94DA-4C75-870A-0F264D8BC14B}" presName="textRect" presStyleLbl="revTx" presStyleIdx="2" presStyleCnt="6" custScaleY="106929" custLinFactY="78027" custLinFactNeighborX="1456" custLinFactNeighborY="100000">
        <dgm:presLayoutVars>
          <dgm:chMax val="1"/>
          <dgm:chPref val="1"/>
        </dgm:presLayoutVars>
      </dgm:prSet>
      <dgm:spPr/>
    </dgm:pt>
    <dgm:pt modelId="{055736E8-64DF-4796-8DF9-68A2D3D852A6}" type="pres">
      <dgm:prSet presAssocID="{B7A66891-531D-4F22-BC88-9E1ABD6EA74F}" presName="sibTrans" presStyleLbl="sibTrans2D1" presStyleIdx="0" presStyleCnt="0"/>
      <dgm:spPr/>
    </dgm:pt>
    <dgm:pt modelId="{DDED47A0-43F6-4D9C-A64B-047BF5676373}" type="pres">
      <dgm:prSet presAssocID="{9D2C8CF2-3C92-417C-92AA-9A1D74C3C62E}" presName="compNode" presStyleCnt="0"/>
      <dgm:spPr/>
    </dgm:pt>
    <dgm:pt modelId="{55951874-CF4C-4D73-900D-4FFB706A1468}" type="pres">
      <dgm:prSet presAssocID="{9D2C8CF2-3C92-417C-92AA-9A1D74C3C62E}" presName="iconBgRect" presStyleLbl="bgShp" presStyleIdx="3" presStyleCnt="6"/>
      <dgm:spPr/>
    </dgm:pt>
    <dgm:pt modelId="{54B3C246-CFE4-491A-9C1C-6394B5BE6406}" type="pres">
      <dgm:prSet presAssocID="{9D2C8CF2-3C92-417C-92AA-9A1D74C3C62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s"/>
        </a:ext>
      </dgm:extLst>
    </dgm:pt>
    <dgm:pt modelId="{DAEA78EE-C50F-4365-828B-ABF8759633B9}" type="pres">
      <dgm:prSet presAssocID="{9D2C8CF2-3C92-417C-92AA-9A1D74C3C62E}" presName="spaceRect" presStyleCnt="0"/>
      <dgm:spPr/>
    </dgm:pt>
    <dgm:pt modelId="{72A40B2E-65B8-4A2F-9E0A-8766C787642F}" type="pres">
      <dgm:prSet presAssocID="{9D2C8CF2-3C92-417C-92AA-9A1D74C3C62E}" presName="textRect" presStyleLbl="revTx" presStyleIdx="3" presStyleCnt="6">
        <dgm:presLayoutVars>
          <dgm:chMax val="1"/>
          <dgm:chPref val="1"/>
        </dgm:presLayoutVars>
      </dgm:prSet>
      <dgm:spPr/>
    </dgm:pt>
    <dgm:pt modelId="{41A2F7D3-C84D-483B-B09A-C97050896EA0}" type="pres">
      <dgm:prSet presAssocID="{375D0A78-9536-4569-A425-FB4F8561D7BE}" presName="sibTrans" presStyleLbl="sibTrans2D1" presStyleIdx="0" presStyleCnt="0"/>
      <dgm:spPr/>
    </dgm:pt>
    <dgm:pt modelId="{56FD67BE-C480-4660-A55E-CDDB62D25B0F}" type="pres">
      <dgm:prSet presAssocID="{957D9121-F372-483C-BDB0-579D3C843E6F}" presName="compNode" presStyleCnt="0"/>
      <dgm:spPr/>
    </dgm:pt>
    <dgm:pt modelId="{12A65C44-FFF5-4351-832D-3008E93E484A}" type="pres">
      <dgm:prSet presAssocID="{957D9121-F372-483C-BDB0-579D3C843E6F}" presName="iconBgRect" presStyleLbl="bgShp" presStyleIdx="4" presStyleCnt="6"/>
      <dgm:spPr/>
    </dgm:pt>
    <dgm:pt modelId="{9315D43D-7D45-45CF-85AA-A2BBAD45A931}" type="pres">
      <dgm:prSet presAssocID="{957D9121-F372-483C-BDB0-579D3C843E6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eck List"/>
        </a:ext>
      </dgm:extLst>
    </dgm:pt>
    <dgm:pt modelId="{A16AFDB7-DF0E-4053-AE13-F12BB9C25A50}" type="pres">
      <dgm:prSet presAssocID="{957D9121-F372-483C-BDB0-579D3C843E6F}" presName="spaceRect" presStyleCnt="0"/>
      <dgm:spPr/>
    </dgm:pt>
    <dgm:pt modelId="{84F065B6-D0BC-41EC-BC7B-A63517CE9AE4}" type="pres">
      <dgm:prSet presAssocID="{957D9121-F372-483C-BDB0-579D3C843E6F}" presName="textRect" presStyleLbl="revTx" presStyleIdx="4" presStyleCnt="6">
        <dgm:presLayoutVars>
          <dgm:chMax val="1"/>
          <dgm:chPref val="1"/>
        </dgm:presLayoutVars>
      </dgm:prSet>
      <dgm:spPr/>
    </dgm:pt>
    <dgm:pt modelId="{32869718-ED7F-4EEC-967D-DAABC7502AA4}" type="pres">
      <dgm:prSet presAssocID="{FE9EEE32-1907-4CFF-A133-D578F3AFF854}" presName="sibTrans" presStyleLbl="sibTrans2D1" presStyleIdx="0" presStyleCnt="0"/>
      <dgm:spPr/>
    </dgm:pt>
    <dgm:pt modelId="{60B1489F-B207-4E34-AC1A-2D26C16C7853}" type="pres">
      <dgm:prSet presAssocID="{24B76A99-69C2-48D8-B2CB-1325B7D29859}" presName="compNode" presStyleCnt="0"/>
      <dgm:spPr/>
    </dgm:pt>
    <dgm:pt modelId="{EAFEE1A7-D4C5-46D1-8D83-8E791CFA8E32}" type="pres">
      <dgm:prSet presAssocID="{24B76A99-69C2-48D8-B2CB-1325B7D29859}" presName="iconBgRect" presStyleLbl="bgShp" presStyleIdx="5" presStyleCnt="6"/>
      <dgm:spPr/>
    </dgm:pt>
    <dgm:pt modelId="{322F9C7D-21CC-41E7-AD0E-3723DAAEED63}" type="pres">
      <dgm:prSet presAssocID="{24B76A99-69C2-48D8-B2CB-1325B7D29859}"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Handshake"/>
        </a:ext>
      </dgm:extLst>
    </dgm:pt>
    <dgm:pt modelId="{EFFB8125-AE6E-457B-A82C-19543ED8B23B}" type="pres">
      <dgm:prSet presAssocID="{24B76A99-69C2-48D8-B2CB-1325B7D29859}" presName="spaceRect" presStyleCnt="0"/>
      <dgm:spPr/>
    </dgm:pt>
    <dgm:pt modelId="{F82DEE16-43FB-4317-A3EF-43D30646C522}" type="pres">
      <dgm:prSet presAssocID="{24B76A99-69C2-48D8-B2CB-1325B7D29859}" presName="textRect" presStyleLbl="revTx" presStyleIdx="5" presStyleCnt="6" custScaleX="118213" custLinFactY="-77007" custLinFactNeighborX="2912" custLinFactNeighborY="-100000">
        <dgm:presLayoutVars>
          <dgm:chMax val="1"/>
          <dgm:chPref val="1"/>
        </dgm:presLayoutVars>
      </dgm:prSet>
      <dgm:spPr/>
    </dgm:pt>
  </dgm:ptLst>
  <dgm:cxnLst>
    <dgm:cxn modelId="{BAEFCE06-A50F-4E8D-8302-5E963A20D43D}" type="presOf" srcId="{67B108B2-C29C-4577-AD0E-65CE41923F51}" destId="{D2611AC7-49DE-4CD2-87B4-03304EEA93E9}" srcOrd="0" destOrd="0" presId="urn:microsoft.com/office/officeart/2018/2/layout/IconCircleList"/>
    <dgm:cxn modelId="{7003681A-B4E6-43CD-A6A4-6DD4701A4F94}" type="presOf" srcId="{375D0A78-9536-4569-A425-FB4F8561D7BE}" destId="{41A2F7D3-C84D-483B-B09A-C97050896EA0}" srcOrd="0" destOrd="0" presId="urn:microsoft.com/office/officeart/2018/2/layout/IconCircleList"/>
    <dgm:cxn modelId="{26C5E03C-FEC0-48FD-A0A4-9599A4787831}" srcId="{4DAFC2D0-3535-4487-8564-EE4D23687A09}" destId="{850D41E6-94DA-4C75-870A-0F264D8BC14B}" srcOrd="2" destOrd="0" parTransId="{24F4FB01-35D5-4A11-A4C8-568E10D424D6}" sibTransId="{B7A66891-531D-4F22-BC88-9E1ABD6EA74F}"/>
    <dgm:cxn modelId="{3266203E-F748-4518-9E18-2E1B0BD14301}" srcId="{4DAFC2D0-3535-4487-8564-EE4D23687A09}" destId="{9D2C8CF2-3C92-417C-92AA-9A1D74C3C62E}" srcOrd="3" destOrd="0" parTransId="{08F81C24-5A38-4081-865D-F8EEBC75E779}" sibTransId="{375D0A78-9536-4569-A425-FB4F8561D7BE}"/>
    <dgm:cxn modelId="{1A3B9B5C-A62C-47B3-8AF2-56958CC7552A}" srcId="{4DAFC2D0-3535-4487-8564-EE4D23687A09}" destId="{0E7BEE20-10F1-4FDB-9258-5983DAC3BF09}" srcOrd="0" destOrd="0" parTransId="{1197FF69-A319-4838-BD23-3381C5D8C299}" sibTransId="{74AF221B-1C2B-4241-A372-C3B12652F1B8}"/>
    <dgm:cxn modelId="{BD32FB6A-68BA-4B60-8F74-C7B9F3628847}" type="presOf" srcId="{0E7BEE20-10F1-4FDB-9258-5983DAC3BF09}" destId="{8CD6AADB-2EC4-4CAC-9D20-0DA37E78DE42}" srcOrd="0" destOrd="0" presId="urn:microsoft.com/office/officeart/2018/2/layout/IconCircleList"/>
    <dgm:cxn modelId="{A9243F73-AA27-40FC-A5DD-D5F1C0D21F62}" type="presOf" srcId="{FE9EEE32-1907-4CFF-A133-D578F3AFF854}" destId="{32869718-ED7F-4EEC-967D-DAABC7502AA4}" srcOrd="0" destOrd="0" presId="urn:microsoft.com/office/officeart/2018/2/layout/IconCircleList"/>
    <dgm:cxn modelId="{E3360E8D-C16E-4937-A5D8-8850CB222ADD}" type="presOf" srcId="{850D41E6-94DA-4C75-870A-0F264D8BC14B}" destId="{145D4082-3B99-49E1-8518-C45FA0B689FD}" srcOrd="0" destOrd="0" presId="urn:microsoft.com/office/officeart/2018/2/layout/IconCircleList"/>
    <dgm:cxn modelId="{0FF19396-0185-4EB0-BC51-4D4FF5604E7F}" srcId="{4DAFC2D0-3535-4487-8564-EE4D23687A09}" destId="{3A755F03-B2B5-4153-9AEA-D86D7A6D6201}" srcOrd="1" destOrd="0" parTransId="{D0487584-588F-44F9-8E38-12A55234B3BA}" sibTransId="{67B108B2-C29C-4577-AD0E-65CE41923F51}"/>
    <dgm:cxn modelId="{18E7D5A2-33F6-4861-817D-87760A121F08}" type="presOf" srcId="{B7A66891-531D-4F22-BC88-9E1ABD6EA74F}" destId="{055736E8-64DF-4796-8DF9-68A2D3D852A6}" srcOrd="0" destOrd="0" presId="urn:microsoft.com/office/officeart/2018/2/layout/IconCircleList"/>
    <dgm:cxn modelId="{59FC0FAB-BD63-4CD9-99EF-351FFB588A54}" type="presOf" srcId="{24B76A99-69C2-48D8-B2CB-1325B7D29859}" destId="{F82DEE16-43FB-4317-A3EF-43D30646C522}" srcOrd="0" destOrd="0" presId="urn:microsoft.com/office/officeart/2018/2/layout/IconCircleList"/>
    <dgm:cxn modelId="{60F1BDAB-4A59-459D-8977-98C35ACDF187}" type="presOf" srcId="{9D2C8CF2-3C92-417C-92AA-9A1D74C3C62E}" destId="{72A40B2E-65B8-4A2F-9E0A-8766C787642F}" srcOrd="0" destOrd="0" presId="urn:microsoft.com/office/officeart/2018/2/layout/IconCircleList"/>
    <dgm:cxn modelId="{ADD817B8-D692-4CE7-8BE9-2AFE7FE1F5A9}" type="presOf" srcId="{957D9121-F372-483C-BDB0-579D3C843E6F}" destId="{84F065B6-D0BC-41EC-BC7B-A63517CE9AE4}" srcOrd="0" destOrd="0" presId="urn:microsoft.com/office/officeart/2018/2/layout/IconCircleList"/>
    <dgm:cxn modelId="{1F30E8BE-7AF0-49C8-BDAF-3F7D76B652BC}" srcId="{4DAFC2D0-3535-4487-8564-EE4D23687A09}" destId="{957D9121-F372-483C-BDB0-579D3C843E6F}" srcOrd="4" destOrd="0" parTransId="{F8FCEE1E-F88C-4FB9-86AB-30DC30145AB9}" sibTransId="{FE9EEE32-1907-4CFF-A133-D578F3AFF854}"/>
    <dgm:cxn modelId="{D9B22FD1-503D-46CF-83DD-DD3F4A10B5FE}" type="presOf" srcId="{3A755F03-B2B5-4153-9AEA-D86D7A6D6201}" destId="{F755F892-B1D1-4192-A71E-77DDC1B859DC}" srcOrd="0" destOrd="0" presId="urn:microsoft.com/office/officeart/2018/2/layout/IconCircleList"/>
    <dgm:cxn modelId="{6309BEDD-82FE-4EBA-9E27-505FDB1222F9}" type="presOf" srcId="{74AF221B-1C2B-4241-A372-C3B12652F1B8}" destId="{30CF2EE0-3085-4E20-8DE1-326E9F2E50F1}" srcOrd="0" destOrd="0" presId="urn:microsoft.com/office/officeart/2018/2/layout/IconCircleList"/>
    <dgm:cxn modelId="{9BC509E3-6933-47E7-8619-CB98DAB4295A}" srcId="{4DAFC2D0-3535-4487-8564-EE4D23687A09}" destId="{24B76A99-69C2-48D8-B2CB-1325B7D29859}" srcOrd="5" destOrd="0" parTransId="{4AF65656-36C5-4DE1-BEEC-D306274A98CA}" sibTransId="{0AD056C4-B99D-4F96-AD6B-77D2AFA8D98F}"/>
    <dgm:cxn modelId="{22FFCCEC-ECA4-4D8D-98B3-7339527AC201}" type="presOf" srcId="{4DAFC2D0-3535-4487-8564-EE4D23687A09}" destId="{AE70E883-D895-447D-B47B-63E055CD58E2}" srcOrd="0" destOrd="0" presId="urn:microsoft.com/office/officeart/2018/2/layout/IconCircleList"/>
    <dgm:cxn modelId="{86F2D33C-ABCD-457D-91B2-8E709EAB3A89}" type="presParOf" srcId="{AE70E883-D895-447D-B47B-63E055CD58E2}" destId="{0DF96501-4510-4910-9E54-DC702DAD121E}" srcOrd="0" destOrd="0" presId="urn:microsoft.com/office/officeart/2018/2/layout/IconCircleList"/>
    <dgm:cxn modelId="{DF804842-D9D4-4E24-8C93-98A23E19AF32}" type="presParOf" srcId="{0DF96501-4510-4910-9E54-DC702DAD121E}" destId="{656B963A-FB2E-42C8-ACA1-AFE7F37FE7F1}" srcOrd="0" destOrd="0" presId="urn:microsoft.com/office/officeart/2018/2/layout/IconCircleList"/>
    <dgm:cxn modelId="{06D03F53-344E-4A0B-A4AA-21EC2E854599}" type="presParOf" srcId="{656B963A-FB2E-42C8-ACA1-AFE7F37FE7F1}" destId="{4A74C15B-E88F-4D8C-8931-B404B7D71D5F}" srcOrd="0" destOrd="0" presId="urn:microsoft.com/office/officeart/2018/2/layout/IconCircleList"/>
    <dgm:cxn modelId="{9F4961DC-FE0D-47E2-87F8-C79412511F8D}" type="presParOf" srcId="{656B963A-FB2E-42C8-ACA1-AFE7F37FE7F1}" destId="{848E4FA9-404A-4B18-A2B6-043F6D097917}" srcOrd="1" destOrd="0" presId="urn:microsoft.com/office/officeart/2018/2/layout/IconCircleList"/>
    <dgm:cxn modelId="{79987BF6-AD1D-40D9-B15D-E78216FF76F8}" type="presParOf" srcId="{656B963A-FB2E-42C8-ACA1-AFE7F37FE7F1}" destId="{7D87225B-919B-415D-8B9A-35D3049AC62B}" srcOrd="2" destOrd="0" presId="urn:microsoft.com/office/officeart/2018/2/layout/IconCircleList"/>
    <dgm:cxn modelId="{22DC3B46-4086-4B82-9934-3BA8A8D4DA84}" type="presParOf" srcId="{656B963A-FB2E-42C8-ACA1-AFE7F37FE7F1}" destId="{8CD6AADB-2EC4-4CAC-9D20-0DA37E78DE42}" srcOrd="3" destOrd="0" presId="urn:microsoft.com/office/officeart/2018/2/layout/IconCircleList"/>
    <dgm:cxn modelId="{5D06E403-22F3-4C00-991A-E0E0010EEA49}" type="presParOf" srcId="{0DF96501-4510-4910-9E54-DC702DAD121E}" destId="{30CF2EE0-3085-4E20-8DE1-326E9F2E50F1}" srcOrd="1" destOrd="0" presId="urn:microsoft.com/office/officeart/2018/2/layout/IconCircleList"/>
    <dgm:cxn modelId="{CE1085EB-A220-4188-8B6C-00272F984158}" type="presParOf" srcId="{0DF96501-4510-4910-9E54-DC702DAD121E}" destId="{5B75703A-A54F-40A4-B22E-98097A720D98}" srcOrd="2" destOrd="0" presId="urn:microsoft.com/office/officeart/2018/2/layout/IconCircleList"/>
    <dgm:cxn modelId="{026E9BB6-855C-408C-BDED-4B503E328384}" type="presParOf" srcId="{5B75703A-A54F-40A4-B22E-98097A720D98}" destId="{76D281BF-557B-42D8-9526-B2B3B79B7790}" srcOrd="0" destOrd="0" presId="urn:microsoft.com/office/officeart/2018/2/layout/IconCircleList"/>
    <dgm:cxn modelId="{095B6139-9CCC-4ECC-84D7-F9EA0DF2485D}" type="presParOf" srcId="{5B75703A-A54F-40A4-B22E-98097A720D98}" destId="{129F21B7-FBE1-4552-B750-72C3FBAA1F80}" srcOrd="1" destOrd="0" presId="urn:microsoft.com/office/officeart/2018/2/layout/IconCircleList"/>
    <dgm:cxn modelId="{DC828F49-A1E9-4AFD-AB71-21E82DB7F8B0}" type="presParOf" srcId="{5B75703A-A54F-40A4-B22E-98097A720D98}" destId="{19FFE09B-C2E8-4F8E-92B9-915841B1158E}" srcOrd="2" destOrd="0" presId="urn:microsoft.com/office/officeart/2018/2/layout/IconCircleList"/>
    <dgm:cxn modelId="{232970C9-0BCA-4B0F-A973-84B8BDF1DFE1}" type="presParOf" srcId="{5B75703A-A54F-40A4-B22E-98097A720D98}" destId="{F755F892-B1D1-4192-A71E-77DDC1B859DC}" srcOrd="3" destOrd="0" presId="urn:microsoft.com/office/officeart/2018/2/layout/IconCircleList"/>
    <dgm:cxn modelId="{B8856E8A-4C44-4675-B13A-A81EBD33E3AC}" type="presParOf" srcId="{0DF96501-4510-4910-9E54-DC702DAD121E}" destId="{D2611AC7-49DE-4CD2-87B4-03304EEA93E9}" srcOrd="3" destOrd="0" presId="urn:microsoft.com/office/officeart/2018/2/layout/IconCircleList"/>
    <dgm:cxn modelId="{FE9E598F-24A7-467A-90EF-912E25F68893}" type="presParOf" srcId="{0DF96501-4510-4910-9E54-DC702DAD121E}" destId="{3B2190A0-844F-4C4B-96EB-57352D5C3260}" srcOrd="4" destOrd="0" presId="urn:microsoft.com/office/officeart/2018/2/layout/IconCircleList"/>
    <dgm:cxn modelId="{0E81321C-1873-4FBE-BCF5-86B1F672F8CA}" type="presParOf" srcId="{3B2190A0-844F-4C4B-96EB-57352D5C3260}" destId="{2E24FC6A-9C93-4C3F-BB4E-25874EC2581B}" srcOrd="0" destOrd="0" presId="urn:microsoft.com/office/officeart/2018/2/layout/IconCircleList"/>
    <dgm:cxn modelId="{A85C015C-958D-47CF-9CDD-3015D8C5A913}" type="presParOf" srcId="{3B2190A0-844F-4C4B-96EB-57352D5C3260}" destId="{924F6251-B070-469E-B232-C5184320946E}" srcOrd="1" destOrd="0" presId="urn:microsoft.com/office/officeart/2018/2/layout/IconCircleList"/>
    <dgm:cxn modelId="{45E5E8C0-6F71-437C-AF62-F226E9C3239D}" type="presParOf" srcId="{3B2190A0-844F-4C4B-96EB-57352D5C3260}" destId="{0C4AC405-A9C7-4514-8AE5-561B4AB092D4}" srcOrd="2" destOrd="0" presId="urn:microsoft.com/office/officeart/2018/2/layout/IconCircleList"/>
    <dgm:cxn modelId="{2C6FFBC3-7FC7-4E0A-911A-51FBBED74151}" type="presParOf" srcId="{3B2190A0-844F-4C4B-96EB-57352D5C3260}" destId="{145D4082-3B99-49E1-8518-C45FA0B689FD}" srcOrd="3" destOrd="0" presId="urn:microsoft.com/office/officeart/2018/2/layout/IconCircleList"/>
    <dgm:cxn modelId="{653AA496-52AB-43F3-88D5-254DCA115827}" type="presParOf" srcId="{0DF96501-4510-4910-9E54-DC702DAD121E}" destId="{055736E8-64DF-4796-8DF9-68A2D3D852A6}" srcOrd="5" destOrd="0" presId="urn:microsoft.com/office/officeart/2018/2/layout/IconCircleList"/>
    <dgm:cxn modelId="{BD00C10F-1DD4-484C-A99B-CA263AF60A10}" type="presParOf" srcId="{0DF96501-4510-4910-9E54-DC702DAD121E}" destId="{DDED47A0-43F6-4D9C-A64B-047BF5676373}" srcOrd="6" destOrd="0" presId="urn:microsoft.com/office/officeart/2018/2/layout/IconCircleList"/>
    <dgm:cxn modelId="{D9C2C8DF-ECD7-4570-BD82-04EEA6DD5295}" type="presParOf" srcId="{DDED47A0-43F6-4D9C-A64B-047BF5676373}" destId="{55951874-CF4C-4D73-900D-4FFB706A1468}" srcOrd="0" destOrd="0" presId="urn:microsoft.com/office/officeart/2018/2/layout/IconCircleList"/>
    <dgm:cxn modelId="{2A76D4C9-E93B-4208-BB9D-1795B68E441E}" type="presParOf" srcId="{DDED47A0-43F6-4D9C-A64B-047BF5676373}" destId="{54B3C246-CFE4-491A-9C1C-6394B5BE6406}" srcOrd="1" destOrd="0" presId="urn:microsoft.com/office/officeart/2018/2/layout/IconCircleList"/>
    <dgm:cxn modelId="{CAC07842-D6C9-413F-8B90-D734957A38E8}" type="presParOf" srcId="{DDED47A0-43F6-4D9C-A64B-047BF5676373}" destId="{DAEA78EE-C50F-4365-828B-ABF8759633B9}" srcOrd="2" destOrd="0" presId="urn:microsoft.com/office/officeart/2018/2/layout/IconCircleList"/>
    <dgm:cxn modelId="{162E1A85-ABE5-400A-8FF3-0A7466D3D754}" type="presParOf" srcId="{DDED47A0-43F6-4D9C-A64B-047BF5676373}" destId="{72A40B2E-65B8-4A2F-9E0A-8766C787642F}" srcOrd="3" destOrd="0" presId="urn:microsoft.com/office/officeart/2018/2/layout/IconCircleList"/>
    <dgm:cxn modelId="{AF8F0D5E-F7E0-42B4-9433-268417DD9DA6}" type="presParOf" srcId="{0DF96501-4510-4910-9E54-DC702DAD121E}" destId="{41A2F7D3-C84D-483B-B09A-C97050896EA0}" srcOrd="7" destOrd="0" presId="urn:microsoft.com/office/officeart/2018/2/layout/IconCircleList"/>
    <dgm:cxn modelId="{9079B7CD-F5BC-4A7E-8894-C8E12C7E9BAE}" type="presParOf" srcId="{0DF96501-4510-4910-9E54-DC702DAD121E}" destId="{56FD67BE-C480-4660-A55E-CDDB62D25B0F}" srcOrd="8" destOrd="0" presId="urn:microsoft.com/office/officeart/2018/2/layout/IconCircleList"/>
    <dgm:cxn modelId="{0C12FBBB-7AE9-465D-8635-C7EF1F73050E}" type="presParOf" srcId="{56FD67BE-C480-4660-A55E-CDDB62D25B0F}" destId="{12A65C44-FFF5-4351-832D-3008E93E484A}" srcOrd="0" destOrd="0" presId="urn:microsoft.com/office/officeart/2018/2/layout/IconCircleList"/>
    <dgm:cxn modelId="{E7C57D0B-145A-4661-B7FA-F538DFE33F52}" type="presParOf" srcId="{56FD67BE-C480-4660-A55E-CDDB62D25B0F}" destId="{9315D43D-7D45-45CF-85AA-A2BBAD45A931}" srcOrd="1" destOrd="0" presId="urn:microsoft.com/office/officeart/2018/2/layout/IconCircleList"/>
    <dgm:cxn modelId="{0B3136C6-5D5A-43E1-9590-7CB2505874D4}" type="presParOf" srcId="{56FD67BE-C480-4660-A55E-CDDB62D25B0F}" destId="{A16AFDB7-DF0E-4053-AE13-F12BB9C25A50}" srcOrd="2" destOrd="0" presId="urn:microsoft.com/office/officeart/2018/2/layout/IconCircleList"/>
    <dgm:cxn modelId="{67C69D6B-64D6-47CD-B078-A5828C8047DE}" type="presParOf" srcId="{56FD67BE-C480-4660-A55E-CDDB62D25B0F}" destId="{84F065B6-D0BC-41EC-BC7B-A63517CE9AE4}" srcOrd="3" destOrd="0" presId="urn:microsoft.com/office/officeart/2018/2/layout/IconCircleList"/>
    <dgm:cxn modelId="{A9390B33-DF21-47EB-8915-511CE63AE27F}" type="presParOf" srcId="{0DF96501-4510-4910-9E54-DC702DAD121E}" destId="{32869718-ED7F-4EEC-967D-DAABC7502AA4}" srcOrd="9" destOrd="0" presId="urn:microsoft.com/office/officeart/2018/2/layout/IconCircleList"/>
    <dgm:cxn modelId="{47B8CFC8-EBFA-44BC-B38A-1B070556367C}" type="presParOf" srcId="{0DF96501-4510-4910-9E54-DC702DAD121E}" destId="{60B1489F-B207-4E34-AC1A-2D26C16C7853}" srcOrd="10" destOrd="0" presId="urn:microsoft.com/office/officeart/2018/2/layout/IconCircleList"/>
    <dgm:cxn modelId="{04D22117-0944-4EA0-969B-113B54BA67D0}" type="presParOf" srcId="{60B1489F-B207-4E34-AC1A-2D26C16C7853}" destId="{EAFEE1A7-D4C5-46D1-8D83-8E791CFA8E32}" srcOrd="0" destOrd="0" presId="urn:microsoft.com/office/officeart/2018/2/layout/IconCircleList"/>
    <dgm:cxn modelId="{D35AFAEC-37B5-4E81-AF92-E541D4DDFB1A}" type="presParOf" srcId="{60B1489F-B207-4E34-AC1A-2D26C16C7853}" destId="{322F9C7D-21CC-41E7-AD0E-3723DAAEED63}" srcOrd="1" destOrd="0" presId="urn:microsoft.com/office/officeart/2018/2/layout/IconCircleList"/>
    <dgm:cxn modelId="{AB2B20EB-E548-4F4E-B929-D4FD1DC360E9}" type="presParOf" srcId="{60B1489F-B207-4E34-AC1A-2D26C16C7853}" destId="{EFFB8125-AE6E-457B-A82C-19543ED8B23B}" srcOrd="2" destOrd="0" presId="urn:microsoft.com/office/officeart/2018/2/layout/IconCircleList"/>
    <dgm:cxn modelId="{625FAE71-A205-49BF-8460-363F4F190E1F}" type="presParOf" srcId="{60B1489F-B207-4E34-AC1A-2D26C16C7853}" destId="{F82DEE16-43FB-4317-A3EF-43D30646C52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3FD2767-286E-472B-814A-CFF9128B1F1C}" type="doc">
      <dgm:prSet loTypeId="urn:microsoft.com/office/officeart/2005/8/layout/process2" loCatId="process" qsTypeId="urn:microsoft.com/office/officeart/2005/8/quickstyle/simple1" qsCatId="simple" csTypeId="urn:microsoft.com/office/officeart/2005/8/colors/colorful5" csCatId="colorful" phldr="1"/>
      <dgm:spPr/>
    </dgm:pt>
    <dgm:pt modelId="{7581FBA1-4936-4BB4-93F5-996B42DABC61}">
      <dgm:prSet phldrT="[Text]" custT="1"/>
      <dgm:spPr/>
      <dgm:t>
        <a:bodyPr/>
        <a:lstStyle/>
        <a:p>
          <a:r>
            <a:rPr lang="en-US" sz="1800" dirty="0"/>
            <a:t>Evaluation committees include representation from multiple departments</a:t>
          </a:r>
        </a:p>
      </dgm:t>
    </dgm:pt>
    <dgm:pt modelId="{FC268068-0E44-42B0-BD4E-ED06F2E55ABA}" type="parTrans" cxnId="{CB9BECD5-F7F6-417B-80C7-3432F29B2403}">
      <dgm:prSet/>
      <dgm:spPr/>
      <dgm:t>
        <a:bodyPr/>
        <a:lstStyle/>
        <a:p>
          <a:endParaRPr lang="en-US"/>
        </a:p>
      </dgm:t>
    </dgm:pt>
    <dgm:pt modelId="{B5191E63-BA97-4CC3-A65F-2F61ABCBD3A1}" type="sibTrans" cxnId="{CB9BECD5-F7F6-417B-80C7-3432F29B2403}">
      <dgm:prSet/>
      <dgm:spPr/>
      <dgm:t>
        <a:bodyPr/>
        <a:lstStyle/>
        <a:p>
          <a:endParaRPr lang="en-US"/>
        </a:p>
      </dgm:t>
    </dgm:pt>
    <dgm:pt modelId="{6EC16E95-97FA-4EB3-A2C4-948FC6CA2C69}">
      <dgm:prSet phldrT="[Text]" custT="1"/>
      <dgm:spPr/>
      <dgm:t>
        <a:bodyPr/>
        <a:lstStyle/>
        <a:p>
          <a:r>
            <a:rPr lang="en-US" sz="1800" dirty="0"/>
            <a:t>Submittals are scored based on pre-determined criteria</a:t>
          </a:r>
        </a:p>
      </dgm:t>
    </dgm:pt>
    <dgm:pt modelId="{7E598850-A045-4342-AEED-D7BA1193024B}" type="parTrans" cxnId="{E30B8022-B26C-42EC-BBDF-86A2211C754C}">
      <dgm:prSet/>
      <dgm:spPr/>
      <dgm:t>
        <a:bodyPr/>
        <a:lstStyle/>
        <a:p>
          <a:endParaRPr lang="en-US"/>
        </a:p>
      </dgm:t>
    </dgm:pt>
    <dgm:pt modelId="{2A98614B-2223-468C-9881-72743AA393B5}" type="sibTrans" cxnId="{E30B8022-B26C-42EC-BBDF-86A2211C754C}">
      <dgm:prSet/>
      <dgm:spPr/>
      <dgm:t>
        <a:bodyPr/>
        <a:lstStyle/>
        <a:p>
          <a:endParaRPr lang="en-US"/>
        </a:p>
      </dgm:t>
    </dgm:pt>
    <dgm:pt modelId="{72ED2382-7164-4DFD-BB9C-598381A71EF3}">
      <dgm:prSet phldrT="[Text]" custT="1"/>
      <dgm:spPr/>
      <dgm:t>
        <a:bodyPr/>
        <a:lstStyle/>
        <a:p>
          <a:r>
            <a:rPr lang="en-US" sz="1800" dirty="0"/>
            <a:t>Evaluations will happen in late 2021 and selections will be announced in early 2022</a:t>
          </a:r>
        </a:p>
      </dgm:t>
    </dgm:pt>
    <dgm:pt modelId="{EDF3DC82-12BC-4E6F-9258-7BE2C2E23F8B}" type="parTrans" cxnId="{D69F90B7-B241-4399-B49A-5E68FC91AECA}">
      <dgm:prSet/>
      <dgm:spPr/>
      <dgm:t>
        <a:bodyPr/>
        <a:lstStyle/>
        <a:p>
          <a:endParaRPr lang="en-US"/>
        </a:p>
      </dgm:t>
    </dgm:pt>
    <dgm:pt modelId="{82A80C24-A3A4-476F-8E8D-5CAFD323A047}" type="sibTrans" cxnId="{D69F90B7-B241-4399-B49A-5E68FC91AECA}">
      <dgm:prSet/>
      <dgm:spPr/>
      <dgm:t>
        <a:bodyPr/>
        <a:lstStyle/>
        <a:p>
          <a:endParaRPr lang="en-US"/>
        </a:p>
      </dgm:t>
    </dgm:pt>
    <dgm:pt modelId="{12D33B9D-D82D-4B70-9B24-134778B02D78}">
      <dgm:prSet custT="1"/>
      <dgm:spPr/>
      <dgm:t>
        <a:bodyPr/>
        <a:lstStyle/>
        <a:p>
          <a:r>
            <a:rPr lang="en-US" sz="1800" dirty="0"/>
            <a:t>2022 Consultants list will be posted on </a:t>
          </a:r>
          <a:r>
            <a:rPr lang="en-US" sz="1800" dirty="0" err="1"/>
            <a:t>Ionwave</a:t>
          </a:r>
          <a:endParaRPr lang="en-US" sz="1800" dirty="0"/>
        </a:p>
      </dgm:t>
    </dgm:pt>
    <dgm:pt modelId="{CA0E6F5D-FD88-45F7-9C9D-8F168152AA0B}" type="parTrans" cxnId="{A4F2E3E3-D03E-44AB-A100-5CB478630D2B}">
      <dgm:prSet/>
      <dgm:spPr/>
      <dgm:t>
        <a:bodyPr/>
        <a:lstStyle/>
        <a:p>
          <a:endParaRPr lang="en-US"/>
        </a:p>
      </dgm:t>
    </dgm:pt>
    <dgm:pt modelId="{0E1E7643-CB60-4F94-A821-5F244C1EC411}" type="sibTrans" cxnId="{A4F2E3E3-D03E-44AB-A100-5CB478630D2B}">
      <dgm:prSet/>
      <dgm:spPr/>
      <dgm:t>
        <a:bodyPr/>
        <a:lstStyle/>
        <a:p>
          <a:endParaRPr lang="en-US"/>
        </a:p>
      </dgm:t>
    </dgm:pt>
    <dgm:pt modelId="{E653D70C-CE80-459C-98CA-599D743DC3E0}" type="pres">
      <dgm:prSet presAssocID="{D3FD2767-286E-472B-814A-CFF9128B1F1C}" presName="linearFlow" presStyleCnt="0">
        <dgm:presLayoutVars>
          <dgm:resizeHandles val="exact"/>
        </dgm:presLayoutVars>
      </dgm:prSet>
      <dgm:spPr/>
    </dgm:pt>
    <dgm:pt modelId="{BD1E857F-DAD8-4C72-BD6C-4D6DF3C48A12}" type="pres">
      <dgm:prSet presAssocID="{7581FBA1-4936-4BB4-93F5-996B42DABC61}" presName="node" presStyleLbl="node1" presStyleIdx="0" presStyleCnt="4" custScaleX="209178">
        <dgm:presLayoutVars>
          <dgm:bulletEnabled val="1"/>
        </dgm:presLayoutVars>
      </dgm:prSet>
      <dgm:spPr/>
    </dgm:pt>
    <dgm:pt modelId="{9503C75E-7549-4F1E-A8A6-948A62E59789}" type="pres">
      <dgm:prSet presAssocID="{B5191E63-BA97-4CC3-A65F-2F61ABCBD3A1}" presName="sibTrans" presStyleLbl="sibTrans2D1" presStyleIdx="0" presStyleCnt="3"/>
      <dgm:spPr/>
    </dgm:pt>
    <dgm:pt modelId="{5A30280C-0558-4094-9C5E-60F230F7D567}" type="pres">
      <dgm:prSet presAssocID="{B5191E63-BA97-4CC3-A65F-2F61ABCBD3A1}" presName="connectorText" presStyleLbl="sibTrans2D1" presStyleIdx="0" presStyleCnt="3"/>
      <dgm:spPr/>
    </dgm:pt>
    <dgm:pt modelId="{B628C4DD-02AD-443A-933D-63296A75CED6}" type="pres">
      <dgm:prSet presAssocID="{6EC16E95-97FA-4EB3-A2C4-948FC6CA2C69}" presName="node" presStyleLbl="node1" presStyleIdx="1" presStyleCnt="4" custScaleX="206867">
        <dgm:presLayoutVars>
          <dgm:bulletEnabled val="1"/>
        </dgm:presLayoutVars>
      </dgm:prSet>
      <dgm:spPr/>
    </dgm:pt>
    <dgm:pt modelId="{2AC12CFA-C30B-486F-950C-BB915F6FB886}" type="pres">
      <dgm:prSet presAssocID="{2A98614B-2223-468C-9881-72743AA393B5}" presName="sibTrans" presStyleLbl="sibTrans2D1" presStyleIdx="1" presStyleCnt="3"/>
      <dgm:spPr/>
    </dgm:pt>
    <dgm:pt modelId="{4FF0639D-8F2A-4C55-A449-DF69A0F18DED}" type="pres">
      <dgm:prSet presAssocID="{2A98614B-2223-468C-9881-72743AA393B5}" presName="connectorText" presStyleLbl="sibTrans2D1" presStyleIdx="1" presStyleCnt="3"/>
      <dgm:spPr/>
    </dgm:pt>
    <dgm:pt modelId="{7108A925-A538-4F56-9B65-13890F0CFF19}" type="pres">
      <dgm:prSet presAssocID="{72ED2382-7164-4DFD-BB9C-598381A71EF3}" presName="node" presStyleLbl="node1" presStyleIdx="2" presStyleCnt="4" custScaleX="206867">
        <dgm:presLayoutVars>
          <dgm:bulletEnabled val="1"/>
        </dgm:presLayoutVars>
      </dgm:prSet>
      <dgm:spPr/>
    </dgm:pt>
    <dgm:pt modelId="{553B3D8E-0F2F-4FC3-9D35-DCA0F9F43101}" type="pres">
      <dgm:prSet presAssocID="{82A80C24-A3A4-476F-8E8D-5CAFD323A047}" presName="sibTrans" presStyleLbl="sibTrans2D1" presStyleIdx="2" presStyleCnt="3"/>
      <dgm:spPr/>
    </dgm:pt>
    <dgm:pt modelId="{2F064F95-26E6-471E-95DA-C0AB97E56801}" type="pres">
      <dgm:prSet presAssocID="{82A80C24-A3A4-476F-8E8D-5CAFD323A047}" presName="connectorText" presStyleLbl="sibTrans2D1" presStyleIdx="2" presStyleCnt="3"/>
      <dgm:spPr/>
    </dgm:pt>
    <dgm:pt modelId="{A1A5D0FF-EC6F-4060-BA1B-CA748704D6B4}" type="pres">
      <dgm:prSet presAssocID="{12D33B9D-D82D-4B70-9B24-134778B02D78}" presName="node" presStyleLbl="node1" presStyleIdx="3" presStyleCnt="4" custScaleX="204820">
        <dgm:presLayoutVars>
          <dgm:bulletEnabled val="1"/>
        </dgm:presLayoutVars>
      </dgm:prSet>
      <dgm:spPr/>
    </dgm:pt>
  </dgm:ptLst>
  <dgm:cxnLst>
    <dgm:cxn modelId="{90193C1B-9761-4CE4-95A4-9E8DD51C14CD}" type="presOf" srcId="{7581FBA1-4936-4BB4-93F5-996B42DABC61}" destId="{BD1E857F-DAD8-4C72-BD6C-4D6DF3C48A12}" srcOrd="0" destOrd="0" presId="urn:microsoft.com/office/officeart/2005/8/layout/process2"/>
    <dgm:cxn modelId="{E30B8022-B26C-42EC-BBDF-86A2211C754C}" srcId="{D3FD2767-286E-472B-814A-CFF9128B1F1C}" destId="{6EC16E95-97FA-4EB3-A2C4-948FC6CA2C69}" srcOrd="1" destOrd="0" parTransId="{7E598850-A045-4342-AEED-D7BA1193024B}" sibTransId="{2A98614B-2223-468C-9881-72743AA393B5}"/>
    <dgm:cxn modelId="{E2598943-B4DE-4A68-99B9-D1295D443705}" type="presOf" srcId="{B5191E63-BA97-4CC3-A65F-2F61ABCBD3A1}" destId="{5A30280C-0558-4094-9C5E-60F230F7D567}" srcOrd="1" destOrd="0" presId="urn:microsoft.com/office/officeart/2005/8/layout/process2"/>
    <dgm:cxn modelId="{A1EF0746-B9A5-457D-A690-0152FD96D4BD}" type="presOf" srcId="{6EC16E95-97FA-4EB3-A2C4-948FC6CA2C69}" destId="{B628C4DD-02AD-443A-933D-63296A75CED6}" srcOrd="0" destOrd="0" presId="urn:microsoft.com/office/officeart/2005/8/layout/process2"/>
    <dgm:cxn modelId="{132A5976-8D56-4212-8052-F164AC7690C2}" type="presOf" srcId="{D3FD2767-286E-472B-814A-CFF9128B1F1C}" destId="{E653D70C-CE80-459C-98CA-599D743DC3E0}" srcOrd="0" destOrd="0" presId="urn:microsoft.com/office/officeart/2005/8/layout/process2"/>
    <dgm:cxn modelId="{FA1E3279-72CF-47CD-B3F8-4EF2EAC7FC11}" type="presOf" srcId="{82A80C24-A3A4-476F-8E8D-5CAFD323A047}" destId="{2F064F95-26E6-471E-95DA-C0AB97E56801}" srcOrd="1" destOrd="0" presId="urn:microsoft.com/office/officeart/2005/8/layout/process2"/>
    <dgm:cxn modelId="{84C75782-87A7-42FF-953F-CFBDED7C20AC}" type="presOf" srcId="{2A98614B-2223-468C-9881-72743AA393B5}" destId="{4FF0639D-8F2A-4C55-A449-DF69A0F18DED}" srcOrd="1" destOrd="0" presId="urn:microsoft.com/office/officeart/2005/8/layout/process2"/>
    <dgm:cxn modelId="{617BEE89-2366-408F-9FD1-837FFDCF7095}" type="presOf" srcId="{2A98614B-2223-468C-9881-72743AA393B5}" destId="{2AC12CFA-C30B-486F-950C-BB915F6FB886}" srcOrd="0" destOrd="0" presId="urn:microsoft.com/office/officeart/2005/8/layout/process2"/>
    <dgm:cxn modelId="{2199E190-1E76-47A6-9558-E18E3D1B8377}" type="presOf" srcId="{72ED2382-7164-4DFD-BB9C-598381A71EF3}" destId="{7108A925-A538-4F56-9B65-13890F0CFF19}" srcOrd="0" destOrd="0" presId="urn:microsoft.com/office/officeart/2005/8/layout/process2"/>
    <dgm:cxn modelId="{7F53A9A2-5DAB-4218-A3C8-69D5673245B2}" type="presOf" srcId="{B5191E63-BA97-4CC3-A65F-2F61ABCBD3A1}" destId="{9503C75E-7549-4F1E-A8A6-948A62E59789}" srcOrd="0" destOrd="0" presId="urn:microsoft.com/office/officeart/2005/8/layout/process2"/>
    <dgm:cxn modelId="{D69F90B7-B241-4399-B49A-5E68FC91AECA}" srcId="{D3FD2767-286E-472B-814A-CFF9128B1F1C}" destId="{72ED2382-7164-4DFD-BB9C-598381A71EF3}" srcOrd="2" destOrd="0" parTransId="{EDF3DC82-12BC-4E6F-9258-7BE2C2E23F8B}" sibTransId="{82A80C24-A3A4-476F-8E8D-5CAFD323A047}"/>
    <dgm:cxn modelId="{0081A0C8-9B3E-4C5F-B25E-DE52AFADB98C}" type="presOf" srcId="{82A80C24-A3A4-476F-8E8D-5CAFD323A047}" destId="{553B3D8E-0F2F-4FC3-9D35-DCA0F9F43101}" srcOrd="0" destOrd="0" presId="urn:microsoft.com/office/officeart/2005/8/layout/process2"/>
    <dgm:cxn modelId="{CB9BECD5-F7F6-417B-80C7-3432F29B2403}" srcId="{D3FD2767-286E-472B-814A-CFF9128B1F1C}" destId="{7581FBA1-4936-4BB4-93F5-996B42DABC61}" srcOrd="0" destOrd="0" parTransId="{FC268068-0E44-42B0-BD4E-ED06F2E55ABA}" sibTransId="{B5191E63-BA97-4CC3-A65F-2F61ABCBD3A1}"/>
    <dgm:cxn modelId="{CB251DDA-7E39-4A4F-9F63-9AA8DFA6BCCA}" type="presOf" srcId="{12D33B9D-D82D-4B70-9B24-134778B02D78}" destId="{A1A5D0FF-EC6F-4060-BA1B-CA748704D6B4}" srcOrd="0" destOrd="0" presId="urn:microsoft.com/office/officeart/2005/8/layout/process2"/>
    <dgm:cxn modelId="{A4F2E3E3-D03E-44AB-A100-5CB478630D2B}" srcId="{D3FD2767-286E-472B-814A-CFF9128B1F1C}" destId="{12D33B9D-D82D-4B70-9B24-134778B02D78}" srcOrd="3" destOrd="0" parTransId="{CA0E6F5D-FD88-45F7-9C9D-8F168152AA0B}" sibTransId="{0E1E7643-CB60-4F94-A821-5F244C1EC411}"/>
    <dgm:cxn modelId="{0A21C407-7EFF-436F-A5E8-B7E5DD24DCAD}" type="presParOf" srcId="{E653D70C-CE80-459C-98CA-599D743DC3E0}" destId="{BD1E857F-DAD8-4C72-BD6C-4D6DF3C48A12}" srcOrd="0" destOrd="0" presId="urn:microsoft.com/office/officeart/2005/8/layout/process2"/>
    <dgm:cxn modelId="{215268EA-1E2B-4AD0-8803-CBD66AE28A22}" type="presParOf" srcId="{E653D70C-CE80-459C-98CA-599D743DC3E0}" destId="{9503C75E-7549-4F1E-A8A6-948A62E59789}" srcOrd="1" destOrd="0" presId="urn:microsoft.com/office/officeart/2005/8/layout/process2"/>
    <dgm:cxn modelId="{4A171B9E-EC24-4648-8D4F-CA5EB481DC4C}" type="presParOf" srcId="{9503C75E-7549-4F1E-A8A6-948A62E59789}" destId="{5A30280C-0558-4094-9C5E-60F230F7D567}" srcOrd="0" destOrd="0" presId="urn:microsoft.com/office/officeart/2005/8/layout/process2"/>
    <dgm:cxn modelId="{33064F7D-F3D3-4B5D-B1BE-002F8228D3A8}" type="presParOf" srcId="{E653D70C-CE80-459C-98CA-599D743DC3E0}" destId="{B628C4DD-02AD-443A-933D-63296A75CED6}" srcOrd="2" destOrd="0" presId="urn:microsoft.com/office/officeart/2005/8/layout/process2"/>
    <dgm:cxn modelId="{57DA1F54-F0EA-4438-8277-37D21A49FBDA}" type="presParOf" srcId="{E653D70C-CE80-459C-98CA-599D743DC3E0}" destId="{2AC12CFA-C30B-486F-950C-BB915F6FB886}" srcOrd="3" destOrd="0" presId="urn:microsoft.com/office/officeart/2005/8/layout/process2"/>
    <dgm:cxn modelId="{7446BB30-9060-430B-AC37-FAE569957B09}" type="presParOf" srcId="{2AC12CFA-C30B-486F-950C-BB915F6FB886}" destId="{4FF0639D-8F2A-4C55-A449-DF69A0F18DED}" srcOrd="0" destOrd="0" presId="urn:microsoft.com/office/officeart/2005/8/layout/process2"/>
    <dgm:cxn modelId="{C325C9B7-5EF9-47BD-BCC8-00F5FAD8686B}" type="presParOf" srcId="{E653D70C-CE80-459C-98CA-599D743DC3E0}" destId="{7108A925-A538-4F56-9B65-13890F0CFF19}" srcOrd="4" destOrd="0" presId="urn:microsoft.com/office/officeart/2005/8/layout/process2"/>
    <dgm:cxn modelId="{18A4C356-82A8-4141-B2CE-0743B1101F2E}" type="presParOf" srcId="{E653D70C-CE80-459C-98CA-599D743DC3E0}" destId="{553B3D8E-0F2F-4FC3-9D35-DCA0F9F43101}" srcOrd="5" destOrd="0" presId="urn:microsoft.com/office/officeart/2005/8/layout/process2"/>
    <dgm:cxn modelId="{827DCECA-A056-4BA2-A8BF-5ABF4D71EF03}" type="presParOf" srcId="{553B3D8E-0F2F-4FC3-9D35-DCA0F9F43101}" destId="{2F064F95-26E6-471E-95DA-C0AB97E56801}" srcOrd="0" destOrd="0" presId="urn:microsoft.com/office/officeart/2005/8/layout/process2"/>
    <dgm:cxn modelId="{94EF1290-44E3-44A4-8A8D-CA9C6CED4A50}" type="presParOf" srcId="{E653D70C-CE80-459C-98CA-599D743DC3E0}" destId="{A1A5D0FF-EC6F-4060-BA1B-CA748704D6B4}"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AFED8-4715-4186-870F-485294F71C4B}">
      <dsp:nvSpPr>
        <dsp:cNvPr id="0" name=""/>
        <dsp:cNvSpPr/>
      </dsp:nvSpPr>
      <dsp:spPr>
        <a:xfrm>
          <a:off x="879" y="103871"/>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BA7FB48-AB10-4058-9E13-C0D28E053740}">
      <dsp:nvSpPr>
        <dsp:cNvPr id="0" name=""/>
        <dsp:cNvSpPr/>
      </dsp:nvSpPr>
      <dsp:spPr>
        <a:xfrm>
          <a:off x="343808" y="429655"/>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Consolidate efforts for annual Capital Improvements Programs (PWT,  Water Utilities, and Parks)</a:t>
          </a:r>
        </a:p>
      </dsp:txBody>
      <dsp:txXfrm>
        <a:off x="401210" y="487057"/>
        <a:ext cx="2971562" cy="1845038"/>
      </dsp:txXfrm>
    </dsp:sp>
    <dsp:sp modelId="{2D2FF7D8-099E-4A96-9EC8-D47C67CF4FAF}">
      <dsp:nvSpPr>
        <dsp:cNvPr id="0" name=""/>
        <dsp:cNvSpPr/>
      </dsp:nvSpPr>
      <dsp:spPr>
        <a:xfrm>
          <a:off x="3773105" y="103871"/>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F18DE55-B760-4D77-A53C-21C5BEC3F952}">
      <dsp:nvSpPr>
        <dsp:cNvPr id="0" name=""/>
        <dsp:cNvSpPr/>
      </dsp:nvSpPr>
      <dsp:spPr>
        <a:xfrm>
          <a:off x="4116034" y="429655"/>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Provide a fair and transparent process for consultant selection</a:t>
          </a:r>
        </a:p>
      </dsp:txBody>
      <dsp:txXfrm>
        <a:off x="4173436" y="487057"/>
        <a:ext cx="2971562" cy="1845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4C15B-E88F-4D8C-8931-B404B7D71D5F}">
      <dsp:nvSpPr>
        <dsp:cNvPr id="0" name=""/>
        <dsp:cNvSpPr/>
      </dsp:nvSpPr>
      <dsp:spPr>
        <a:xfrm>
          <a:off x="244400" y="497875"/>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48E4FA9-404A-4B18-A2B6-043F6D097917}">
      <dsp:nvSpPr>
        <dsp:cNvPr id="0" name=""/>
        <dsp:cNvSpPr/>
      </dsp:nvSpPr>
      <dsp:spPr>
        <a:xfrm>
          <a:off x="382540" y="636016"/>
          <a:ext cx="381529" cy="3815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CD6AADB-2EC4-4CAC-9D20-0DA37E78DE42}">
      <dsp:nvSpPr>
        <dsp:cNvPr id="0" name=""/>
        <dsp:cNvSpPr/>
      </dsp:nvSpPr>
      <dsp:spPr>
        <a:xfrm>
          <a:off x="1043169" y="497875"/>
          <a:ext cx="1550552" cy="657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Each example should be up to one page in length </a:t>
          </a:r>
        </a:p>
      </dsp:txBody>
      <dsp:txXfrm>
        <a:off x="1043169" y="497875"/>
        <a:ext cx="1550552" cy="657810"/>
      </dsp:txXfrm>
    </dsp:sp>
    <dsp:sp modelId="{76D281BF-557B-42D8-9526-B2B3B79B7790}">
      <dsp:nvSpPr>
        <dsp:cNvPr id="0" name=""/>
        <dsp:cNvSpPr/>
      </dsp:nvSpPr>
      <dsp:spPr>
        <a:xfrm>
          <a:off x="2863894" y="497875"/>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29F21B7-FBE1-4552-B750-72C3FBAA1F80}">
      <dsp:nvSpPr>
        <dsp:cNvPr id="0" name=""/>
        <dsp:cNvSpPr/>
      </dsp:nvSpPr>
      <dsp:spPr>
        <a:xfrm>
          <a:off x="3002034" y="636016"/>
          <a:ext cx="381529" cy="3815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755F892-B1D1-4192-A71E-77DDC1B859DC}">
      <dsp:nvSpPr>
        <dsp:cNvPr id="0" name=""/>
        <dsp:cNvSpPr/>
      </dsp:nvSpPr>
      <dsp:spPr>
        <a:xfrm>
          <a:off x="3662663" y="497875"/>
          <a:ext cx="1550552" cy="657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Opportunity to set yourself apart</a:t>
          </a:r>
        </a:p>
      </dsp:txBody>
      <dsp:txXfrm>
        <a:off x="3662663" y="497875"/>
        <a:ext cx="1550552" cy="657810"/>
      </dsp:txXfrm>
    </dsp:sp>
    <dsp:sp modelId="{2E24FC6A-9C93-4C3F-BB4E-25874EC2581B}">
      <dsp:nvSpPr>
        <dsp:cNvPr id="0" name=""/>
        <dsp:cNvSpPr/>
      </dsp:nvSpPr>
      <dsp:spPr>
        <a:xfrm>
          <a:off x="5483388" y="497875"/>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24F6251-B070-469E-B232-C5184320946E}">
      <dsp:nvSpPr>
        <dsp:cNvPr id="0" name=""/>
        <dsp:cNvSpPr/>
      </dsp:nvSpPr>
      <dsp:spPr>
        <a:xfrm>
          <a:off x="5621528" y="636016"/>
          <a:ext cx="381529" cy="3815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45D4082-3B99-49E1-8518-C45FA0B689FD}">
      <dsp:nvSpPr>
        <dsp:cNvPr id="0" name=""/>
        <dsp:cNvSpPr/>
      </dsp:nvSpPr>
      <dsp:spPr>
        <a:xfrm>
          <a:off x="6304734" y="1646165"/>
          <a:ext cx="1550552" cy="703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Experience should be relevant to project category</a:t>
          </a:r>
        </a:p>
      </dsp:txBody>
      <dsp:txXfrm>
        <a:off x="6304734" y="1646165"/>
        <a:ext cx="1550552" cy="703389"/>
      </dsp:txXfrm>
    </dsp:sp>
    <dsp:sp modelId="{55951874-CF4C-4D73-900D-4FFB706A1468}">
      <dsp:nvSpPr>
        <dsp:cNvPr id="0" name=""/>
        <dsp:cNvSpPr/>
      </dsp:nvSpPr>
      <dsp:spPr>
        <a:xfrm>
          <a:off x="244400" y="1651889"/>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4B3C246-CFE4-491A-9C1C-6394B5BE6406}">
      <dsp:nvSpPr>
        <dsp:cNvPr id="0" name=""/>
        <dsp:cNvSpPr/>
      </dsp:nvSpPr>
      <dsp:spPr>
        <a:xfrm>
          <a:off x="382540" y="1790029"/>
          <a:ext cx="381529" cy="38152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2A40B2E-65B8-4A2F-9E0A-8766C787642F}">
      <dsp:nvSpPr>
        <dsp:cNvPr id="0" name=""/>
        <dsp:cNvSpPr/>
      </dsp:nvSpPr>
      <dsp:spPr>
        <a:xfrm>
          <a:off x="1043169" y="1651889"/>
          <a:ext cx="1550552" cy="657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Be clear about roles of key personnel</a:t>
          </a:r>
        </a:p>
      </dsp:txBody>
      <dsp:txXfrm>
        <a:off x="1043169" y="1651889"/>
        <a:ext cx="1550552" cy="657810"/>
      </dsp:txXfrm>
    </dsp:sp>
    <dsp:sp modelId="{12A65C44-FFF5-4351-832D-3008E93E484A}">
      <dsp:nvSpPr>
        <dsp:cNvPr id="0" name=""/>
        <dsp:cNvSpPr/>
      </dsp:nvSpPr>
      <dsp:spPr>
        <a:xfrm>
          <a:off x="2863894" y="1651889"/>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315D43D-7D45-45CF-85AA-A2BBAD45A931}">
      <dsp:nvSpPr>
        <dsp:cNvPr id="0" name=""/>
        <dsp:cNvSpPr/>
      </dsp:nvSpPr>
      <dsp:spPr>
        <a:xfrm>
          <a:off x="3002034" y="1790029"/>
          <a:ext cx="381529" cy="38152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4F065B6-D0BC-41EC-BC7B-A63517CE9AE4}">
      <dsp:nvSpPr>
        <dsp:cNvPr id="0" name=""/>
        <dsp:cNvSpPr/>
      </dsp:nvSpPr>
      <dsp:spPr>
        <a:xfrm>
          <a:off x="3662663" y="1651889"/>
          <a:ext cx="1550552" cy="657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Submit completed  projects from past 5 years</a:t>
          </a:r>
        </a:p>
      </dsp:txBody>
      <dsp:txXfrm>
        <a:off x="3662663" y="1651889"/>
        <a:ext cx="1550552" cy="657810"/>
      </dsp:txXfrm>
    </dsp:sp>
    <dsp:sp modelId="{EAFEE1A7-D4C5-46D1-8D83-8E791CFA8E32}">
      <dsp:nvSpPr>
        <dsp:cNvPr id="0" name=""/>
        <dsp:cNvSpPr/>
      </dsp:nvSpPr>
      <dsp:spPr>
        <a:xfrm>
          <a:off x="5483388" y="1651889"/>
          <a:ext cx="657810" cy="65781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22F9C7D-21CC-41E7-AD0E-3723DAAEED63}">
      <dsp:nvSpPr>
        <dsp:cNvPr id="0" name=""/>
        <dsp:cNvSpPr/>
      </dsp:nvSpPr>
      <dsp:spPr>
        <a:xfrm>
          <a:off x="5621528" y="1790029"/>
          <a:ext cx="381529" cy="38152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82DEE16-43FB-4317-A3EF-43D30646C522}">
      <dsp:nvSpPr>
        <dsp:cNvPr id="0" name=""/>
        <dsp:cNvSpPr/>
      </dsp:nvSpPr>
      <dsp:spPr>
        <a:xfrm>
          <a:off x="6186109" y="487519"/>
          <a:ext cx="1832954" cy="657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US" sz="1600" kern="1200" dirty="0"/>
            <a:t>Submit plan sheet if example resulted in construction plans</a:t>
          </a:r>
        </a:p>
      </dsp:txBody>
      <dsp:txXfrm>
        <a:off x="6186109" y="487519"/>
        <a:ext cx="1832954" cy="657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E857F-DAD8-4C72-BD6C-4D6DF3C48A12}">
      <dsp:nvSpPr>
        <dsp:cNvPr id="0" name=""/>
        <dsp:cNvSpPr/>
      </dsp:nvSpPr>
      <dsp:spPr>
        <a:xfrm>
          <a:off x="-28871" y="3427"/>
          <a:ext cx="5226643" cy="637183"/>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Evaluation committees include representation from multiple departments</a:t>
          </a:r>
        </a:p>
      </dsp:txBody>
      <dsp:txXfrm>
        <a:off x="-10209" y="22089"/>
        <a:ext cx="5189319" cy="599859"/>
      </dsp:txXfrm>
    </dsp:sp>
    <dsp:sp modelId="{9503C75E-7549-4F1E-A8A6-948A62E59789}">
      <dsp:nvSpPr>
        <dsp:cNvPr id="0" name=""/>
        <dsp:cNvSpPr/>
      </dsp:nvSpPr>
      <dsp:spPr>
        <a:xfrm rot="5400000">
          <a:off x="2464978" y="656540"/>
          <a:ext cx="238943" cy="28673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2498430" y="680435"/>
        <a:ext cx="172040" cy="167260"/>
      </dsp:txXfrm>
    </dsp:sp>
    <dsp:sp modelId="{B628C4DD-02AD-443A-933D-63296A75CED6}">
      <dsp:nvSpPr>
        <dsp:cNvPr id="0" name=""/>
        <dsp:cNvSpPr/>
      </dsp:nvSpPr>
      <dsp:spPr>
        <a:xfrm>
          <a:off x="0" y="959203"/>
          <a:ext cx="5168900" cy="637183"/>
        </a:xfrm>
        <a:prstGeom prst="roundRect">
          <a:avLst>
            <a:gd name="adj" fmla="val 10000"/>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Submittals are scored based on pre-determined criteria</a:t>
          </a:r>
        </a:p>
      </dsp:txBody>
      <dsp:txXfrm>
        <a:off x="18662" y="977865"/>
        <a:ext cx="5131576" cy="599859"/>
      </dsp:txXfrm>
    </dsp:sp>
    <dsp:sp modelId="{2AC12CFA-C30B-486F-950C-BB915F6FB886}">
      <dsp:nvSpPr>
        <dsp:cNvPr id="0" name=""/>
        <dsp:cNvSpPr/>
      </dsp:nvSpPr>
      <dsp:spPr>
        <a:xfrm rot="5400000">
          <a:off x="2464978" y="1612316"/>
          <a:ext cx="238943" cy="286732"/>
        </a:xfrm>
        <a:prstGeom prst="rightArrow">
          <a:avLst>
            <a:gd name="adj1" fmla="val 60000"/>
            <a:gd name="adj2" fmla="val 50000"/>
          </a:avLst>
        </a:prstGeom>
        <a:solidFill>
          <a:schemeClr val="accent5">
            <a:hueOff val="-842315"/>
            <a:satOff val="-3972"/>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2498430" y="1636211"/>
        <a:ext cx="172040" cy="167260"/>
      </dsp:txXfrm>
    </dsp:sp>
    <dsp:sp modelId="{7108A925-A538-4F56-9B65-13890F0CFF19}">
      <dsp:nvSpPr>
        <dsp:cNvPr id="0" name=""/>
        <dsp:cNvSpPr/>
      </dsp:nvSpPr>
      <dsp:spPr>
        <a:xfrm>
          <a:off x="0" y="1914978"/>
          <a:ext cx="5168900" cy="637183"/>
        </a:xfrm>
        <a:prstGeom prst="roundRect">
          <a:avLst>
            <a:gd name="adj" fmla="val 10000"/>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Evaluations will happen in late 2021 and selections will be announced in early 2022</a:t>
          </a:r>
        </a:p>
      </dsp:txBody>
      <dsp:txXfrm>
        <a:off x="18662" y="1933640"/>
        <a:ext cx="5131576" cy="599859"/>
      </dsp:txXfrm>
    </dsp:sp>
    <dsp:sp modelId="{553B3D8E-0F2F-4FC3-9D35-DCA0F9F43101}">
      <dsp:nvSpPr>
        <dsp:cNvPr id="0" name=""/>
        <dsp:cNvSpPr/>
      </dsp:nvSpPr>
      <dsp:spPr>
        <a:xfrm rot="5400000">
          <a:off x="2464978" y="2568092"/>
          <a:ext cx="238943" cy="286732"/>
        </a:xfrm>
        <a:prstGeom prst="rightArrow">
          <a:avLst>
            <a:gd name="adj1" fmla="val 60000"/>
            <a:gd name="adj2" fmla="val 50000"/>
          </a:avLst>
        </a:prstGeom>
        <a:solidFill>
          <a:schemeClr val="accent5">
            <a:hueOff val="-1684631"/>
            <a:satOff val="-7944"/>
            <a:lumOff val="196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2498430" y="2591987"/>
        <a:ext cx="172040" cy="167260"/>
      </dsp:txXfrm>
    </dsp:sp>
    <dsp:sp modelId="{A1A5D0FF-EC6F-4060-BA1B-CA748704D6B4}">
      <dsp:nvSpPr>
        <dsp:cNvPr id="0" name=""/>
        <dsp:cNvSpPr/>
      </dsp:nvSpPr>
      <dsp:spPr>
        <a:xfrm>
          <a:off x="25573" y="2870754"/>
          <a:ext cx="5117752" cy="637183"/>
        </a:xfrm>
        <a:prstGeom prst="roundRect">
          <a:avLst>
            <a:gd name="adj" fmla="val 10000"/>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2022 Consultants list will be posted on </a:t>
          </a:r>
          <a:r>
            <a:rPr lang="en-US" sz="1800" kern="1200" dirty="0" err="1"/>
            <a:t>Ionwave</a:t>
          </a:r>
          <a:endParaRPr lang="en-US" sz="1800" kern="1200" dirty="0"/>
        </a:p>
      </dsp:txBody>
      <dsp:txXfrm>
        <a:off x="44235" y="2889416"/>
        <a:ext cx="5080428" cy="5998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639" tIns="45821" rIns="91639" bIns="45821" numCol="1" anchor="t" anchorCtr="0" compatLnSpc="1">
            <a:prstTxWarp prst="textNoShape">
              <a:avLst/>
            </a:prstTxWarp>
          </a:bodyPr>
          <a:lstStyle>
            <a:lvl1pPr defTabSz="917362" eaLnBrk="1" hangingPunct="1">
              <a:defRPr sz="1200" b="0">
                <a:latin typeface="Arial" charset="0"/>
              </a:defRPr>
            </a:lvl1pPr>
          </a:lstStyle>
          <a:p>
            <a:endParaRPr lang="en-US"/>
          </a:p>
        </p:txBody>
      </p:sp>
      <p:sp>
        <p:nvSpPr>
          <p:cNvPr id="93187"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639" tIns="45821" rIns="91639" bIns="45821" numCol="1" anchor="t" anchorCtr="0" compatLnSpc="1">
            <a:prstTxWarp prst="textNoShape">
              <a:avLst/>
            </a:prstTxWarp>
          </a:bodyPr>
          <a:lstStyle>
            <a:lvl1pPr algn="r" defTabSz="917362" eaLnBrk="1" hangingPunct="1">
              <a:defRPr sz="1200" b="0">
                <a:latin typeface="Arial" charset="0"/>
              </a:defRPr>
            </a:lvl1pPr>
          </a:lstStyle>
          <a:p>
            <a:endParaRPr lang="en-US"/>
          </a:p>
        </p:txBody>
      </p:sp>
      <p:sp>
        <p:nvSpPr>
          <p:cNvPr id="93188"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639" tIns="45821" rIns="91639" bIns="45821" numCol="1" anchor="b" anchorCtr="0" compatLnSpc="1">
            <a:prstTxWarp prst="textNoShape">
              <a:avLst/>
            </a:prstTxWarp>
          </a:bodyPr>
          <a:lstStyle>
            <a:lvl1pPr defTabSz="917362" eaLnBrk="1" hangingPunct="1">
              <a:defRPr sz="1200" b="0">
                <a:latin typeface="Arial" charset="0"/>
              </a:defRPr>
            </a:lvl1pPr>
          </a:lstStyle>
          <a:p>
            <a:endParaRPr lang="en-US"/>
          </a:p>
        </p:txBody>
      </p:sp>
      <p:sp>
        <p:nvSpPr>
          <p:cNvPr id="93189"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639" tIns="45821" rIns="91639" bIns="45821" numCol="1" anchor="b" anchorCtr="0" compatLnSpc="1">
            <a:prstTxWarp prst="textNoShape">
              <a:avLst/>
            </a:prstTxWarp>
          </a:bodyPr>
          <a:lstStyle>
            <a:lvl1pPr algn="r" defTabSz="917362" eaLnBrk="1" hangingPunct="1">
              <a:defRPr sz="1200" b="0">
                <a:latin typeface="Arial" charset="0"/>
              </a:defRPr>
            </a:lvl1pPr>
          </a:lstStyle>
          <a:p>
            <a:fld id="{A1F1AA91-E963-4580-BC99-3EFB0ED480DC}" type="slidenum">
              <a:rPr lang="en-US"/>
              <a:pPr/>
              <a:t>‹#›</a:t>
            </a:fld>
            <a:endParaRPr lang="en-US"/>
          </a:p>
        </p:txBody>
      </p:sp>
    </p:spTree>
    <p:extLst>
      <p:ext uri="{BB962C8B-B14F-4D97-AF65-F5344CB8AC3E}">
        <p14:creationId xmlns:p14="http://schemas.microsoft.com/office/powerpoint/2010/main" val="4225403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639" tIns="45821" rIns="91639" bIns="45821" numCol="1" anchor="t" anchorCtr="0" compatLnSpc="1">
            <a:prstTxWarp prst="textNoShape">
              <a:avLst/>
            </a:prstTxWarp>
          </a:bodyPr>
          <a:lstStyle>
            <a:lvl1pPr defTabSz="917362" eaLnBrk="1" hangingPunct="1">
              <a:defRPr sz="1200" b="0">
                <a:latin typeface="Arial" charset="0"/>
              </a:defRPr>
            </a:lvl1pPr>
          </a:lstStyle>
          <a:p>
            <a:endParaRPr lang="en-US"/>
          </a:p>
        </p:txBody>
      </p:sp>
      <p:sp>
        <p:nvSpPr>
          <p:cNvPr id="123907" name="Rectangle 3"/>
          <p:cNvSpPr>
            <a:spLocks noGrp="1" noChangeArrowheads="1"/>
          </p:cNvSpPr>
          <p:nvPr>
            <p:ph type="dt" idx="1"/>
          </p:nvPr>
        </p:nvSpPr>
        <p:spPr bwMode="auto">
          <a:xfrm>
            <a:off x="3971183" y="0"/>
            <a:ext cx="3037628" cy="464184"/>
          </a:xfrm>
          <a:prstGeom prst="rect">
            <a:avLst/>
          </a:prstGeom>
          <a:noFill/>
          <a:ln w="9525">
            <a:noFill/>
            <a:miter lim="800000"/>
            <a:headEnd/>
            <a:tailEnd/>
          </a:ln>
          <a:effectLst/>
        </p:spPr>
        <p:txBody>
          <a:bodyPr vert="horz" wrap="square" lIns="91639" tIns="45821" rIns="91639" bIns="45821" numCol="1" anchor="t" anchorCtr="0" compatLnSpc="1">
            <a:prstTxWarp prst="textNoShape">
              <a:avLst/>
            </a:prstTxWarp>
          </a:bodyPr>
          <a:lstStyle>
            <a:lvl1pPr algn="r" defTabSz="917362" eaLnBrk="1" hangingPunct="1">
              <a:defRPr sz="1200" b="0">
                <a:latin typeface="Arial" charset="0"/>
              </a:defRPr>
            </a:lvl1pPr>
          </a:lstStyle>
          <a:p>
            <a:endParaRPr lang="en-US"/>
          </a:p>
        </p:txBody>
      </p:sp>
      <p:sp>
        <p:nvSpPr>
          <p:cNvPr id="123908" name="Rectangle 4"/>
          <p:cNvSpPr>
            <a:spLocks noGrp="1" noRot="1" noChangeAspect="1" noChangeArrowheads="1" noTextEdit="1"/>
          </p:cNvSpPr>
          <p:nvPr>
            <p:ph type="sldImg" idx="2"/>
          </p:nvPr>
        </p:nvSpPr>
        <p:spPr bwMode="auto">
          <a:xfrm>
            <a:off x="409575" y="698500"/>
            <a:ext cx="6192838" cy="3484563"/>
          </a:xfrm>
          <a:prstGeom prst="rect">
            <a:avLst/>
          </a:prstGeom>
          <a:noFill/>
          <a:ln w="9525">
            <a:solidFill>
              <a:srgbClr val="000000"/>
            </a:solidFill>
            <a:miter lim="800000"/>
            <a:headEnd/>
            <a:tailEnd/>
          </a:ln>
          <a:effectLst/>
        </p:spPr>
      </p:sp>
      <p:sp>
        <p:nvSpPr>
          <p:cNvPr id="123909" name="Rectangle 5"/>
          <p:cNvSpPr>
            <a:spLocks noGrp="1" noChangeArrowheads="1"/>
          </p:cNvSpPr>
          <p:nvPr>
            <p:ph type="body" sz="quarter" idx="3"/>
          </p:nvPr>
        </p:nvSpPr>
        <p:spPr bwMode="auto">
          <a:xfrm>
            <a:off x="699768" y="4416108"/>
            <a:ext cx="5610865" cy="4182427"/>
          </a:xfrm>
          <a:prstGeom prst="rect">
            <a:avLst/>
          </a:prstGeom>
          <a:noFill/>
          <a:ln w="9525">
            <a:noFill/>
            <a:miter lim="800000"/>
            <a:headEnd/>
            <a:tailEnd/>
          </a:ln>
          <a:effectLst/>
        </p:spPr>
        <p:txBody>
          <a:bodyPr vert="horz" wrap="square" lIns="91639" tIns="45821" rIns="91639" bIns="4582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3910" name="Rectangle 6"/>
          <p:cNvSpPr>
            <a:spLocks noGrp="1" noChangeArrowheads="1"/>
          </p:cNvSpPr>
          <p:nvPr>
            <p:ph type="ftr" sz="quarter" idx="4"/>
          </p:nvPr>
        </p:nvSpPr>
        <p:spPr bwMode="auto">
          <a:xfrm>
            <a:off x="0" y="8830627"/>
            <a:ext cx="3037628" cy="464184"/>
          </a:xfrm>
          <a:prstGeom prst="rect">
            <a:avLst/>
          </a:prstGeom>
          <a:noFill/>
          <a:ln w="9525">
            <a:noFill/>
            <a:miter lim="800000"/>
            <a:headEnd/>
            <a:tailEnd/>
          </a:ln>
          <a:effectLst/>
        </p:spPr>
        <p:txBody>
          <a:bodyPr vert="horz" wrap="square" lIns="91639" tIns="45821" rIns="91639" bIns="45821" numCol="1" anchor="b" anchorCtr="0" compatLnSpc="1">
            <a:prstTxWarp prst="textNoShape">
              <a:avLst/>
            </a:prstTxWarp>
          </a:bodyPr>
          <a:lstStyle>
            <a:lvl1pPr defTabSz="917362" eaLnBrk="1" hangingPunct="1">
              <a:defRPr sz="1200" b="0">
                <a:latin typeface="Arial" charset="0"/>
              </a:defRPr>
            </a:lvl1pPr>
          </a:lstStyle>
          <a:p>
            <a:endParaRPr lang="en-US"/>
          </a:p>
        </p:txBody>
      </p:sp>
      <p:sp>
        <p:nvSpPr>
          <p:cNvPr id="123911" name="Rectangle 7"/>
          <p:cNvSpPr>
            <a:spLocks noGrp="1" noChangeArrowheads="1"/>
          </p:cNvSpPr>
          <p:nvPr>
            <p:ph type="sldNum" sz="quarter" idx="5"/>
          </p:nvPr>
        </p:nvSpPr>
        <p:spPr bwMode="auto">
          <a:xfrm>
            <a:off x="3971183" y="8830627"/>
            <a:ext cx="3037628" cy="464184"/>
          </a:xfrm>
          <a:prstGeom prst="rect">
            <a:avLst/>
          </a:prstGeom>
          <a:noFill/>
          <a:ln w="9525">
            <a:noFill/>
            <a:miter lim="800000"/>
            <a:headEnd/>
            <a:tailEnd/>
          </a:ln>
          <a:effectLst/>
        </p:spPr>
        <p:txBody>
          <a:bodyPr vert="horz" wrap="square" lIns="91639" tIns="45821" rIns="91639" bIns="45821" numCol="1" anchor="b" anchorCtr="0" compatLnSpc="1">
            <a:prstTxWarp prst="textNoShape">
              <a:avLst/>
            </a:prstTxWarp>
          </a:bodyPr>
          <a:lstStyle>
            <a:lvl1pPr algn="r" defTabSz="917362" eaLnBrk="1" hangingPunct="1">
              <a:defRPr sz="1200" b="0">
                <a:latin typeface="Arial" charset="0"/>
              </a:defRPr>
            </a:lvl1pPr>
          </a:lstStyle>
          <a:p>
            <a:fld id="{E315D3F6-A300-4CCC-A4C3-8B5AC5AEC543}" type="slidenum">
              <a:rPr lang="en-US"/>
              <a:pPr/>
              <a:t>‹#›</a:t>
            </a:fld>
            <a:endParaRPr lang="en-US"/>
          </a:p>
        </p:txBody>
      </p:sp>
    </p:spTree>
    <p:extLst>
      <p:ext uri="{BB962C8B-B14F-4D97-AF65-F5344CB8AC3E}">
        <p14:creationId xmlns:p14="http://schemas.microsoft.com/office/powerpoint/2010/main" val="2090756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C24E6-1D0D-42AF-9BD4-3957BE087B7D}" type="slidenum">
              <a:rPr lang="en-US"/>
              <a:pPr/>
              <a:t>1</a:t>
            </a:fld>
            <a:endParaRPr lang="en-US"/>
          </a:p>
        </p:txBody>
      </p:sp>
      <p:sp>
        <p:nvSpPr>
          <p:cNvPr id="331778" name="Rectangle 2"/>
          <p:cNvSpPr>
            <a:spLocks noGrp="1" noRot="1" noChangeAspect="1" noChangeArrowheads="1" noTextEdit="1"/>
          </p:cNvSpPr>
          <p:nvPr>
            <p:ph type="sldImg"/>
          </p:nvPr>
        </p:nvSpPr>
        <p:spPr>
          <a:xfrm>
            <a:off x="409575" y="698500"/>
            <a:ext cx="6192838" cy="3484563"/>
          </a:xfrm>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not to get into weeds on this slide, save that for tips later on</a:t>
            </a:r>
          </a:p>
          <a:p>
            <a:r>
              <a:rPr lang="en-US" dirty="0"/>
              <a:t>-this is your opportunity to set yourself apart, make sure you talk about experience relevant to this category, for example, if a roadway project includes a big traffic piece then talk mainly about the traffic component in your traffic submittal and mainly about the roadway in the roadway submittal.</a:t>
            </a:r>
          </a:p>
          <a:p>
            <a:r>
              <a:rPr lang="en-US" dirty="0"/>
              <a:t>-describe the challenges and opportunities on the project, if its older, describe your role during construction</a:t>
            </a:r>
          </a:p>
          <a:p>
            <a:r>
              <a:rPr lang="en-US" dirty="0"/>
              <a:t>- We understand this is a huge undertaking, but its hard to judge submittal against submittal when they all say “I design XX LF of 4 lane roadway with drainage, sidewalks, and 5 traffic lights.  It was great”</a:t>
            </a:r>
          </a:p>
          <a:p>
            <a:r>
              <a:rPr lang="en-US" dirty="0"/>
              <a:t>-Its ok to submit work done by key personnel at another firm, or work completed as a sub, but make sure what happened is clear and that there isn’t overlap between what you are saying you did vs what the other firms that worked on the project may be saying.  If there is confusion as to who did what when multiple firms use the same project then we are likely to question what everyone is submitting</a:t>
            </a:r>
          </a:p>
        </p:txBody>
      </p:sp>
      <p:sp>
        <p:nvSpPr>
          <p:cNvPr id="4" name="Slide Number Placeholder 3"/>
          <p:cNvSpPr>
            <a:spLocks noGrp="1"/>
          </p:cNvSpPr>
          <p:nvPr>
            <p:ph type="sldNum" sz="quarter" idx="5"/>
          </p:nvPr>
        </p:nvSpPr>
        <p:spPr/>
        <p:txBody>
          <a:bodyPr/>
          <a:lstStyle/>
          <a:p>
            <a:fld id="{E315D3F6-A300-4CCC-A4C3-8B5AC5AEC543}" type="slidenum">
              <a:rPr lang="en-US" smtClean="0"/>
              <a:pPr/>
              <a:t>11</a:t>
            </a:fld>
            <a:endParaRPr lang="en-US"/>
          </a:p>
        </p:txBody>
      </p:sp>
    </p:spTree>
    <p:extLst>
      <p:ext uri="{BB962C8B-B14F-4D97-AF65-F5344CB8AC3E}">
        <p14:creationId xmlns:p14="http://schemas.microsoft.com/office/powerpoint/2010/main" val="175675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you are a small firm, you will most likely have different subs based on the different categories</a:t>
            </a:r>
          </a:p>
          <a:p>
            <a:r>
              <a:rPr lang="en-US" dirty="0"/>
              <a:t>-no “MWBE sub goes here” placeholders.  Don’t identify an internal team member AND a MWBE or local sub for the same exact item in your org chart. Identify your subs and their role on the project team.</a:t>
            </a:r>
          </a:p>
          <a:p>
            <a:pPr marL="0" indent="0">
              <a:buFontTx/>
              <a:buNone/>
            </a:pPr>
            <a:r>
              <a:rPr lang="en-US" dirty="0"/>
              <a:t> - would you submit a traffic control or pavement marking sheet to show experience in the Roadway Design category?  No.</a:t>
            </a:r>
          </a:p>
          <a:p>
            <a:pPr marL="0" indent="0">
              <a:buFontTx/>
              <a:buNone/>
            </a:pPr>
            <a:r>
              <a:rPr lang="en-US" dirty="0"/>
              <a:t> - a team of 16 for the sidewalk category?</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t>submit only for categories that are relevant to your past work</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t>Make sure your plan sheet is signed and sealed by someone on your team.  Submit a plan sheet for every example that resulted in construction plans.  Don’t submit a plan sheet with a bunch of revisions.  It looks like you did a poor job in design because we don’t have the history on why there were revisions.  </a:t>
            </a:r>
          </a:p>
          <a:p>
            <a:pPr marL="0" indent="0">
              <a:buFontTx/>
              <a:buNone/>
            </a:pPr>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14</a:t>
            </a:fld>
            <a:endParaRPr lang="en-US"/>
          </a:p>
        </p:txBody>
      </p:sp>
    </p:spTree>
    <p:extLst>
      <p:ext uri="{BB962C8B-B14F-4D97-AF65-F5344CB8AC3E}">
        <p14:creationId xmlns:p14="http://schemas.microsoft.com/office/powerpoint/2010/main" val="4129874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you are a small firm, you will most likely have different subs based on the different categories</a:t>
            </a:r>
          </a:p>
          <a:p>
            <a:r>
              <a:rPr lang="en-US" dirty="0"/>
              <a:t>-no “MWBE sub goes here” placeholders.  Don’t identify an internal team member AND a MWBE or local sub for the same exact item in your org chart. Identify your subs and their role on the project team.</a:t>
            </a:r>
          </a:p>
          <a:p>
            <a:pPr marL="0" indent="0">
              <a:buFontTx/>
              <a:buNone/>
            </a:pPr>
            <a:r>
              <a:rPr lang="en-US" dirty="0"/>
              <a:t> - would you submit a traffic control or pavement marking sheet to show experience in the Roadway Design category?  No.</a:t>
            </a:r>
          </a:p>
          <a:p>
            <a:pPr marL="0" indent="0">
              <a:buFontTx/>
              <a:buNone/>
            </a:pPr>
            <a:r>
              <a:rPr lang="en-US" dirty="0"/>
              <a:t> - a team of 16 for the sidewalk category?</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t>submit only for categories that are relevant to your past work</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t>Make sure your plan sheet is signed and sealed by someone on your team.  Submit a plan sheet for every example that resulted in construction plans.  Don’t submit a plan sheet with a bunch of revisions.  It looks like you did a poor job in design because we don’t have the history on why there were revisions.  </a:t>
            </a:r>
          </a:p>
          <a:p>
            <a:pPr marL="0" indent="0">
              <a:buFontTx/>
              <a:buNone/>
            </a:pPr>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15</a:t>
            </a:fld>
            <a:endParaRPr lang="en-US"/>
          </a:p>
        </p:txBody>
      </p:sp>
    </p:spTree>
    <p:extLst>
      <p:ext uri="{BB962C8B-B14F-4D97-AF65-F5344CB8AC3E}">
        <p14:creationId xmlns:p14="http://schemas.microsoft.com/office/powerpoint/2010/main" val="170646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if you put thought into each category you submit for, it shows </a:t>
            </a:r>
          </a:p>
          <a:p>
            <a:r>
              <a:rPr lang="en-US" dirty="0"/>
              <a:t>- We call references, we talk to other departments and to development to see what kind of work you do. </a:t>
            </a:r>
          </a:p>
        </p:txBody>
      </p:sp>
      <p:sp>
        <p:nvSpPr>
          <p:cNvPr id="4" name="Slide Number Placeholder 3"/>
          <p:cNvSpPr>
            <a:spLocks noGrp="1"/>
          </p:cNvSpPr>
          <p:nvPr>
            <p:ph type="sldNum" sz="quarter" idx="5"/>
          </p:nvPr>
        </p:nvSpPr>
        <p:spPr/>
        <p:txBody>
          <a:bodyPr/>
          <a:lstStyle/>
          <a:p>
            <a:fld id="{E315D3F6-A300-4CCC-A4C3-8B5AC5AEC543}" type="slidenum">
              <a:rPr lang="en-US" smtClean="0"/>
              <a:pPr/>
              <a:t>16</a:t>
            </a:fld>
            <a:endParaRPr lang="en-US"/>
          </a:p>
        </p:txBody>
      </p:sp>
    </p:spTree>
    <p:extLst>
      <p:ext uri="{BB962C8B-B14F-4D97-AF65-F5344CB8AC3E}">
        <p14:creationId xmlns:p14="http://schemas.microsoft.com/office/powerpoint/2010/main" val="3168150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C2C1D-D6F5-45F2-B0A0-901033781D9A}" type="slidenum">
              <a:rPr lang="en-US"/>
              <a:pPr/>
              <a:t>18</a:t>
            </a:fld>
            <a:endParaRPr lang="en-US"/>
          </a:p>
        </p:txBody>
      </p:sp>
      <p:sp>
        <p:nvSpPr>
          <p:cNvPr id="185346" name="Rectangle 2"/>
          <p:cNvSpPr>
            <a:spLocks noGrp="1" noRot="1" noChangeAspect="1" noChangeArrowheads="1" noTextEdit="1"/>
          </p:cNvSpPr>
          <p:nvPr>
            <p:ph type="sldImg"/>
          </p:nvPr>
        </p:nvSpPr>
        <p:spPr>
          <a:xfrm>
            <a:off x="409575" y="698500"/>
            <a:ext cx="6192838" cy="3484563"/>
          </a:xfrm>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2</a:t>
            </a:fld>
            <a:endParaRPr lang="en-US"/>
          </a:p>
        </p:txBody>
      </p:sp>
    </p:spTree>
    <p:extLst>
      <p:ext uri="{BB962C8B-B14F-4D97-AF65-F5344CB8AC3E}">
        <p14:creationId xmlns:p14="http://schemas.microsoft.com/office/powerpoint/2010/main" val="383598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stamp it with the date and time it was received. </a:t>
            </a:r>
          </a:p>
        </p:txBody>
      </p:sp>
      <p:sp>
        <p:nvSpPr>
          <p:cNvPr id="4" name="Slide Number Placeholder 3"/>
          <p:cNvSpPr>
            <a:spLocks noGrp="1"/>
          </p:cNvSpPr>
          <p:nvPr>
            <p:ph type="sldNum" sz="quarter" idx="5"/>
          </p:nvPr>
        </p:nvSpPr>
        <p:spPr/>
        <p:txBody>
          <a:bodyPr/>
          <a:lstStyle/>
          <a:p>
            <a:fld id="{E315D3F6-A300-4CCC-A4C3-8B5AC5AEC543}" type="slidenum">
              <a:rPr lang="en-US" smtClean="0"/>
              <a:pPr/>
              <a:t>3</a:t>
            </a:fld>
            <a:endParaRPr lang="en-US"/>
          </a:p>
        </p:txBody>
      </p:sp>
    </p:spTree>
    <p:extLst>
      <p:ext uri="{BB962C8B-B14F-4D97-AF65-F5344CB8AC3E}">
        <p14:creationId xmlns:p14="http://schemas.microsoft.com/office/powerpoint/2010/main" val="225993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RFQ requirements are not met, it does not speak well to your firm’s ability to comply with the DCM or to QAQC your own submittals</a:t>
            </a:r>
          </a:p>
        </p:txBody>
      </p:sp>
      <p:sp>
        <p:nvSpPr>
          <p:cNvPr id="4" name="Slide Number Placeholder 3"/>
          <p:cNvSpPr>
            <a:spLocks noGrp="1"/>
          </p:cNvSpPr>
          <p:nvPr>
            <p:ph type="sldNum" sz="quarter" idx="5"/>
          </p:nvPr>
        </p:nvSpPr>
        <p:spPr/>
        <p:txBody>
          <a:bodyPr/>
          <a:lstStyle/>
          <a:p>
            <a:fld id="{E315D3F6-A300-4CCC-A4C3-8B5AC5AEC543}" type="slidenum">
              <a:rPr lang="en-US" smtClean="0"/>
              <a:pPr/>
              <a:t>4</a:t>
            </a:fld>
            <a:endParaRPr lang="en-US"/>
          </a:p>
        </p:txBody>
      </p:sp>
    </p:spTree>
    <p:extLst>
      <p:ext uri="{BB962C8B-B14F-4D97-AF65-F5344CB8AC3E}">
        <p14:creationId xmlns:p14="http://schemas.microsoft.com/office/powerpoint/2010/main" val="105837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5</a:t>
            </a:fld>
            <a:endParaRPr lang="en-US"/>
          </a:p>
        </p:txBody>
      </p:sp>
    </p:spTree>
    <p:extLst>
      <p:ext uri="{BB962C8B-B14F-4D97-AF65-F5344CB8AC3E}">
        <p14:creationId xmlns:p14="http://schemas.microsoft.com/office/powerpoint/2010/main" val="3795249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6</a:t>
            </a:fld>
            <a:endParaRPr lang="en-US"/>
          </a:p>
        </p:txBody>
      </p:sp>
    </p:spTree>
    <p:extLst>
      <p:ext uri="{BB962C8B-B14F-4D97-AF65-F5344CB8AC3E}">
        <p14:creationId xmlns:p14="http://schemas.microsoft.com/office/powerpoint/2010/main" val="3857463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7</a:t>
            </a:fld>
            <a:endParaRPr lang="en-US"/>
          </a:p>
        </p:txBody>
      </p:sp>
    </p:spTree>
    <p:extLst>
      <p:ext uri="{BB962C8B-B14F-4D97-AF65-F5344CB8AC3E}">
        <p14:creationId xmlns:p14="http://schemas.microsoft.com/office/powerpoint/2010/main" val="1868176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D3F6-A300-4CCC-A4C3-8B5AC5AEC543}" type="slidenum">
              <a:rPr lang="en-US" smtClean="0"/>
              <a:pPr/>
              <a:t>8</a:t>
            </a:fld>
            <a:endParaRPr lang="en-US"/>
          </a:p>
        </p:txBody>
      </p:sp>
    </p:spTree>
    <p:extLst>
      <p:ext uri="{BB962C8B-B14F-4D97-AF65-F5344CB8AC3E}">
        <p14:creationId xmlns:p14="http://schemas.microsoft.com/office/powerpoint/2010/main" val="439543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-team organization and project experience are where the bulk of the points are earned</a:t>
            </a:r>
          </a:p>
          <a:p>
            <a:r>
              <a:rPr lang="en-US" dirty="0"/>
              <a:t>-For most projects, key team members should include more than the PM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-The City of Arlington expects the team listed in the proposal to perform the work on the project</a:t>
            </a:r>
          </a:p>
          <a:p>
            <a:endParaRPr lang="en-US" dirty="0"/>
          </a:p>
          <a:p>
            <a:pPr marL="171450" indent="-171450">
              <a:buFontTx/>
              <a:buChar char="-"/>
            </a:pPr>
            <a:r>
              <a:rPr lang="en-US" dirty="0"/>
              <a:t>Reach out to sub-consultants and form those relationships prior to submitting, include their experience if they are key team members</a:t>
            </a:r>
          </a:p>
          <a:p>
            <a:pPr marL="171450" indent="-171450">
              <a:buFontTx/>
              <a:buChar char="-"/>
            </a:pPr>
            <a:r>
              <a:rPr lang="en-US" dirty="0"/>
              <a:t>We will require that the QAQC person in your RFQ is the person actually checking work before it comes to the City</a:t>
            </a:r>
          </a:p>
        </p:txBody>
      </p:sp>
      <p:sp>
        <p:nvSpPr>
          <p:cNvPr id="4" name="Slide Number Placeholder 3"/>
          <p:cNvSpPr>
            <a:spLocks noGrp="1"/>
          </p:cNvSpPr>
          <p:nvPr>
            <p:ph type="sldNum" sz="quarter" idx="5"/>
          </p:nvPr>
        </p:nvSpPr>
        <p:spPr/>
        <p:txBody>
          <a:bodyPr/>
          <a:lstStyle/>
          <a:p>
            <a:fld id="{E315D3F6-A300-4CCC-A4C3-8B5AC5AEC543}" type="slidenum">
              <a:rPr lang="en-US" smtClean="0"/>
              <a:pPr/>
              <a:t>10</a:t>
            </a:fld>
            <a:endParaRPr lang="en-US"/>
          </a:p>
        </p:txBody>
      </p:sp>
    </p:spTree>
    <p:extLst>
      <p:ext uri="{BB962C8B-B14F-4D97-AF65-F5344CB8AC3E}">
        <p14:creationId xmlns:p14="http://schemas.microsoft.com/office/powerpoint/2010/main" val="3741452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April 2004</a:t>
            </a:r>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fld id="{07A84B1C-D6D3-4437-9CFC-CFF0552C8029}" type="slidenum">
              <a:rPr lang="en-US" smtClean="0"/>
              <a:pPr/>
              <a:t>‹#›</a:t>
            </a:fld>
            <a:endParaRPr lang="en-US"/>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439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628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642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Picture 7">
            <a:extLst>
              <a:ext uri="{FF2B5EF4-FFF2-40B4-BE49-F238E27FC236}">
                <a16:creationId xmlns:a16="http://schemas.microsoft.com/office/drawing/2014/main" id="{9ED6A225-0AE4-45E7-8621-D358EFDC2F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2610" y="4168962"/>
            <a:ext cx="856137" cy="765813"/>
          </a:xfrm>
          <a:prstGeom prst="rect">
            <a:avLst/>
          </a:prstGeom>
          <a:noFill/>
          <a:ln>
            <a:noFill/>
          </a:ln>
        </p:spPr>
      </p:pic>
    </p:spTree>
    <p:extLst>
      <p:ext uri="{BB962C8B-B14F-4D97-AF65-F5344CB8AC3E}">
        <p14:creationId xmlns:p14="http://schemas.microsoft.com/office/powerpoint/2010/main" val="407387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Picture 7">
            <a:extLst>
              <a:ext uri="{FF2B5EF4-FFF2-40B4-BE49-F238E27FC236}">
                <a16:creationId xmlns:a16="http://schemas.microsoft.com/office/drawing/2014/main" id="{260C9E39-AACD-4394-B0D0-FF5862E5AB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04204" y="486723"/>
            <a:ext cx="1989471" cy="1707840"/>
          </a:xfrm>
          <a:prstGeom prst="rect">
            <a:avLst/>
          </a:prstGeom>
          <a:noFill/>
          <a:ln>
            <a:noFill/>
          </a:ln>
        </p:spPr>
      </p:pic>
    </p:spTree>
    <p:extLst>
      <p:ext uri="{BB962C8B-B14F-4D97-AF65-F5344CB8AC3E}">
        <p14:creationId xmlns:p14="http://schemas.microsoft.com/office/powerpoint/2010/main" val="36539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308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239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889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750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621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48A87A34-81AB-432B-8DAE-1953F412C126}" type="datetimeFigureOut">
              <a:rPr lang="en-US" dirty="0"/>
              <a:pPr/>
              <a:t>11/12/2021</a:t>
            </a:fld>
            <a:endParaRPr lang="en-US" dirty="0"/>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4216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11/12/2021</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5A1830A-7836-423A-BAE2-4232490284AC}"/>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l="19291" t="19299"/>
          <a:stretch/>
        </p:blipFill>
        <p:spPr>
          <a:xfrm flipV="1">
            <a:off x="1" y="510"/>
            <a:ext cx="9144000" cy="5142991"/>
          </a:xfrm>
          <a:prstGeom prst="rect">
            <a:avLst/>
          </a:prstGeom>
        </p:spPr>
      </p:pic>
    </p:spTree>
    <p:extLst>
      <p:ext uri="{BB962C8B-B14F-4D97-AF65-F5344CB8AC3E}">
        <p14:creationId xmlns:p14="http://schemas.microsoft.com/office/powerpoint/2010/main" val="3345120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my.powell@arlingtontx.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ashley.brown@arlingtontx.gov" TargetMode="External"/><Relationship Id="rId4" Type="http://schemas.openxmlformats.org/officeDocument/2006/relationships/hyperlink" Target="mailto:ashley.brow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5486400" y="514350"/>
            <a:ext cx="2590800" cy="369332"/>
          </a:xfrm>
          <a:prstGeom prst="rect">
            <a:avLst/>
          </a:prstGeom>
          <a:noFill/>
          <a:ln w="9525">
            <a:noFill/>
            <a:miter lim="800000"/>
            <a:headEnd/>
            <a:tailEnd/>
          </a:ln>
          <a:effectLst/>
        </p:spPr>
        <p:txBody>
          <a:bodyPr>
            <a:spAutoFit/>
          </a:bodyPr>
          <a:lstStyle/>
          <a:p>
            <a:pPr>
              <a:spcBef>
                <a:spcPct val="50000"/>
              </a:spcBef>
            </a:pPr>
            <a:endParaRPr lang="en-US" b="0"/>
          </a:p>
        </p:txBody>
      </p:sp>
      <p:sp>
        <p:nvSpPr>
          <p:cNvPr id="330755" name="Rectangle 3"/>
          <p:cNvSpPr>
            <a:spLocks noGrp="1" noChangeArrowheads="1"/>
          </p:cNvSpPr>
          <p:nvPr>
            <p:ph type="ctrTitle"/>
          </p:nvPr>
        </p:nvSpPr>
        <p:spPr/>
        <p:txBody>
          <a:bodyPr/>
          <a:lstStyle/>
          <a:p>
            <a:r>
              <a:rPr lang="en-US" dirty="0"/>
              <a:t>2022 Annual RFQ</a:t>
            </a:r>
          </a:p>
        </p:txBody>
      </p:sp>
      <p:sp>
        <p:nvSpPr>
          <p:cNvPr id="330756" name="Rectangle 4"/>
          <p:cNvSpPr>
            <a:spLocks noGrp="1" noChangeArrowheads="1"/>
          </p:cNvSpPr>
          <p:nvPr>
            <p:ph type="subTitle" idx="1"/>
          </p:nvPr>
        </p:nvSpPr>
        <p:spPr/>
        <p:txBody>
          <a:bodyPr/>
          <a:lstStyle/>
          <a:p>
            <a:r>
              <a:rPr lang="en-US" dirty="0"/>
              <a:t>Kickoff Meeting</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3844" y="3943350"/>
            <a:ext cx="1183356" cy="102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D3A1B-AFFD-4EA8-A425-B1E4170AD122}"/>
              </a:ext>
            </a:extLst>
          </p:cNvPr>
          <p:cNvSpPr>
            <a:spLocks noGrp="1"/>
          </p:cNvSpPr>
          <p:nvPr>
            <p:ph type="title"/>
          </p:nvPr>
        </p:nvSpPr>
        <p:spPr>
          <a:xfrm>
            <a:off x="1088685" y="603390"/>
            <a:ext cx="3132383" cy="786926"/>
          </a:xfrm>
        </p:spPr>
        <p:txBody>
          <a:bodyPr>
            <a:normAutofit/>
          </a:bodyPr>
          <a:lstStyle/>
          <a:p>
            <a:r>
              <a:rPr lang="en-US" dirty="0"/>
              <a:t>Team organization</a:t>
            </a:r>
          </a:p>
        </p:txBody>
      </p:sp>
      <p:sp>
        <p:nvSpPr>
          <p:cNvPr id="3" name="Content Placeholder 2">
            <a:extLst>
              <a:ext uri="{FF2B5EF4-FFF2-40B4-BE49-F238E27FC236}">
                <a16:creationId xmlns:a16="http://schemas.microsoft.com/office/drawing/2014/main" id="{4F1FB564-0559-49FE-A043-AF653F58F705}"/>
              </a:ext>
            </a:extLst>
          </p:cNvPr>
          <p:cNvSpPr>
            <a:spLocks noGrp="1"/>
          </p:cNvSpPr>
          <p:nvPr>
            <p:ph idx="1"/>
          </p:nvPr>
        </p:nvSpPr>
        <p:spPr>
          <a:xfrm>
            <a:off x="1088685" y="1511799"/>
            <a:ext cx="4274147" cy="2587959"/>
          </a:xfrm>
        </p:spPr>
        <p:txBody>
          <a:bodyPr>
            <a:normAutofit fontScale="92500"/>
          </a:bodyPr>
          <a:lstStyle/>
          <a:p>
            <a:pPr>
              <a:lnSpc>
                <a:spcPct val="110000"/>
              </a:lnSpc>
            </a:pPr>
            <a:r>
              <a:rPr lang="en-US" sz="1600" dirty="0"/>
              <a:t>Include your organization chart for each </a:t>
            </a:r>
            <a:r>
              <a:rPr lang="en-US" sz="1600" b="1" u="sng" dirty="0"/>
              <a:t>specific category</a:t>
            </a:r>
            <a:r>
              <a:rPr lang="en-US" sz="1600" b="1" dirty="0"/>
              <a:t>.</a:t>
            </a:r>
            <a:endParaRPr lang="en-US" sz="1600" dirty="0"/>
          </a:p>
          <a:p>
            <a:pPr>
              <a:lnSpc>
                <a:spcPct val="110000"/>
              </a:lnSpc>
            </a:pPr>
            <a:r>
              <a:rPr lang="en-US" sz="1600" dirty="0"/>
              <a:t>Describe qualifications, education, and relevant certifications </a:t>
            </a:r>
            <a:r>
              <a:rPr lang="en-US" sz="1600" b="1" u="sng" dirty="0"/>
              <a:t>of all key team members</a:t>
            </a:r>
            <a:r>
              <a:rPr lang="en-US" sz="1600" b="1" dirty="0"/>
              <a:t>.</a:t>
            </a:r>
          </a:p>
          <a:p>
            <a:pPr>
              <a:lnSpc>
                <a:spcPct val="110000"/>
              </a:lnSpc>
            </a:pPr>
            <a:r>
              <a:rPr lang="en-US" sz="1600" dirty="0"/>
              <a:t>The City of Arlington expects the team listed in the proposal to perform the work on the project.</a:t>
            </a:r>
          </a:p>
          <a:p>
            <a:pPr>
              <a:lnSpc>
                <a:spcPct val="110000"/>
              </a:lnSpc>
            </a:pPr>
            <a:r>
              <a:rPr lang="en-US" sz="1600" dirty="0"/>
              <a:t>Identify sub-consultants. </a:t>
            </a:r>
          </a:p>
          <a:p>
            <a:pPr>
              <a:lnSpc>
                <a:spcPct val="110000"/>
              </a:lnSpc>
            </a:pPr>
            <a:r>
              <a:rPr lang="en-US" sz="1600" dirty="0"/>
              <a:t>Identify your </a:t>
            </a:r>
            <a:r>
              <a:rPr lang="en-US" sz="1600" b="1" u="sng" dirty="0"/>
              <a:t>QAQC person.  </a:t>
            </a:r>
          </a:p>
          <a:p>
            <a:pPr>
              <a:lnSpc>
                <a:spcPct val="110000"/>
              </a:lnSpc>
            </a:pPr>
            <a:endParaRPr lang="en-US" dirty="0"/>
          </a:p>
        </p:txBody>
      </p:sp>
      <p:pic>
        <p:nvPicPr>
          <p:cNvPr id="7" name="Graphic 6" descr="Users">
            <a:extLst>
              <a:ext uri="{FF2B5EF4-FFF2-40B4-BE49-F238E27FC236}">
                <a16:creationId xmlns:a16="http://schemas.microsoft.com/office/drawing/2014/main" id="{B73CA8C9-2F4A-4885-AA90-B815BD5945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646228" y="1423668"/>
            <a:ext cx="2764219" cy="2764219"/>
          </a:xfrm>
          <a:prstGeom prst="rect">
            <a:avLst/>
          </a:prstGeom>
        </p:spPr>
      </p:pic>
    </p:spTree>
    <p:extLst>
      <p:ext uri="{BB962C8B-B14F-4D97-AF65-F5344CB8AC3E}">
        <p14:creationId xmlns:p14="http://schemas.microsoft.com/office/powerpoint/2010/main" val="51499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B493B-91F1-4EB5-A562-1C3A1EFC71D9}"/>
              </a:ext>
            </a:extLst>
          </p:cNvPr>
          <p:cNvSpPr>
            <a:spLocks noGrp="1"/>
          </p:cNvSpPr>
          <p:nvPr>
            <p:ph type="title"/>
          </p:nvPr>
        </p:nvSpPr>
        <p:spPr>
          <a:xfrm>
            <a:off x="1088684" y="603389"/>
            <a:ext cx="7202456" cy="786926"/>
          </a:xfrm>
        </p:spPr>
        <p:txBody>
          <a:bodyPr>
            <a:normAutofit/>
          </a:bodyPr>
          <a:lstStyle/>
          <a:p>
            <a:r>
              <a:rPr lang="en-US" dirty="0"/>
              <a:t>Project experience</a:t>
            </a:r>
          </a:p>
        </p:txBody>
      </p:sp>
      <p:graphicFrame>
        <p:nvGraphicFramePr>
          <p:cNvPr id="5" name="Content Placeholder 2">
            <a:extLst>
              <a:ext uri="{FF2B5EF4-FFF2-40B4-BE49-F238E27FC236}">
                <a16:creationId xmlns:a16="http://schemas.microsoft.com/office/drawing/2014/main" id="{F5FA3502-49E3-43E6-98B8-4C95942D2F76}"/>
              </a:ext>
            </a:extLst>
          </p:cNvPr>
          <p:cNvGraphicFramePr>
            <a:graphicFrameLocks noGrp="1"/>
          </p:cNvGraphicFramePr>
          <p:nvPr>
            <p:ph idx="1"/>
            <p:extLst>
              <p:ext uri="{D42A27DB-BD31-4B8C-83A1-F6EECF244321}">
                <p14:modId xmlns:p14="http://schemas.microsoft.com/office/powerpoint/2010/main" val="368388"/>
              </p:ext>
            </p:extLst>
          </p:nvPr>
        </p:nvGraphicFramePr>
        <p:xfrm>
          <a:off x="519289" y="1755325"/>
          <a:ext cx="8218312" cy="2784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118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2E43-AC10-43C0-8733-39C508172485}"/>
              </a:ext>
            </a:extLst>
          </p:cNvPr>
          <p:cNvSpPr>
            <a:spLocks noGrp="1"/>
          </p:cNvSpPr>
          <p:nvPr>
            <p:ph type="title"/>
          </p:nvPr>
        </p:nvSpPr>
        <p:spPr/>
        <p:txBody>
          <a:bodyPr/>
          <a:lstStyle/>
          <a:p>
            <a:r>
              <a:rPr lang="en-US" dirty="0"/>
              <a:t>Evaluation and Selection</a:t>
            </a:r>
          </a:p>
        </p:txBody>
      </p:sp>
      <p:sp>
        <p:nvSpPr>
          <p:cNvPr id="3" name="Content Placeholder 2">
            <a:extLst>
              <a:ext uri="{FF2B5EF4-FFF2-40B4-BE49-F238E27FC236}">
                <a16:creationId xmlns:a16="http://schemas.microsoft.com/office/drawing/2014/main" id="{C29B229A-DE59-4979-8354-FA3860F2FD55}"/>
              </a:ext>
            </a:extLst>
          </p:cNvPr>
          <p:cNvSpPr>
            <a:spLocks noGrp="1"/>
          </p:cNvSpPr>
          <p:nvPr>
            <p:ph idx="1"/>
          </p:nvPr>
        </p:nvSpPr>
        <p:spPr>
          <a:xfrm>
            <a:off x="6157190" y="2176817"/>
            <a:ext cx="2309441" cy="1582384"/>
          </a:xfrm>
        </p:spPr>
        <p:txBody>
          <a:bodyPr>
            <a:normAutofit/>
          </a:bodyPr>
          <a:lstStyle/>
          <a:p>
            <a:pPr marL="0" indent="0">
              <a:buNone/>
            </a:pPr>
            <a:r>
              <a:rPr lang="en-US" sz="1600" dirty="0"/>
              <a:t>Questions during this process are welcome, but lobbying efforts will result in immediate disqualification.</a:t>
            </a:r>
          </a:p>
          <a:p>
            <a:endParaRPr lang="en-US" dirty="0"/>
          </a:p>
        </p:txBody>
      </p:sp>
      <p:graphicFrame>
        <p:nvGraphicFramePr>
          <p:cNvPr id="7" name="Diagram 6">
            <a:extLst>
              <a:ext uri="{FF2B5EF4-FFF2-40B4-BE49-F238E27FC236}">
                <a16:creationId xmlns:a16="http://schemas.microsoft.com/office/drawing/2014/main" id="{BD73DB01-1FA5-4302-B1F6-D38D7401EC85}"/>
              </a:ext>
            </a:extLst>
          </p:cNvPr>
          <p:cNvGraphicFramePr/>
          <p:nvPr>
            <p:extLst>
              <p:ext uri="{D42A27DB-BD31-4B8C-83A1-F6EECF244321}">
                <p14:modId xmlns:p14="http://schemas.microsoft.com/office/powerpoint/2010/main" val="1167094474"/>
              </p:ext>
            </p:extLst>
          </p:nvPr>
        </p:nvGraphicFramePr>
        <p:xfrm>
          <a:off x="673100" y="1511798"/>
          <a:ext cx="5168900" cy="3511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95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230D9-0081-4356-B6BE-8ABCE956EF99}"/>
              </a:ext>
            </a:extLst>
          </p:cNvPr>
          <p:cNvSpPr>
            <a:spLocks noGrp="1"/>
          </p:cNvSpPr>
          <p:nvPr>
            <p:ph type="title"/>
          </p:nvPr>
        </p:nvSpPr>
        <p:spPr>
          <a:xfrm>
            <a:off x="1088684" y="603390"/>
            <a:ext cx="7323795" cy="786926"/>
          </a:xfrm>
        </p:spPr>
        <p:txBody>
          <a:bodyPr/>
          <a:lstStyle/>
          <a:p>
            <a:r>
              <a:rPr lang="en-US" dirty="0"/>
              <a:t>Minority/Women Owned Business Enterprise</a:t>
            </a:r>
          </a:p>
        </p:txBody>
      </p:sp>
      <p:sp>
        <p:nvSpPr>
          <p:cNvPr id="3" name="Content Placeholder 2">
            <a:extLst>
              <a:ext uri="{FF2B5EF4-FFF2-40B4-BE49-F238E27FC236}">
                <a16:creationId xmlns:a16="http://schemas.microsoft.com/office/drawing/2014/main" id="{84169DE1-607C-4FC6-A3A5-E7697693E883}"/>
              </a:ext>
            </a:extLst>
          </p:cNvPr>
          <p:cNvSpPr>
            <a:spLocks noGrp="1"/>
          </p:cNvSpPr>
          <p:nvPr>
            <p:ph idx="1"/>
          </p:nvPr>
        </p:nvSpPr>
        <p:spPr>
          <a:xfrm>
            <a:off x="1088685" y="1511798"/>
            <a:ext cx="7202456" cy="3171713"/>
          </a:xfrm>
        </p:spPr>
        <p:txBody>
          <a:bodyPr>
            <a:normAutofit/>
          </a:bodyPr>
          <a:lstStyle/>
          <a:p>
            <a:r>
              <a:rPr lang="en-US" dirty="0"/>
              <a:t>The City of Arlington has an overall MWBE goal of 30% project participation; Prime participation can be included and counted towards the goal efforts.</a:t>
            </a:r>
          </a:p>
          <a:p>
            <a:r>
              <a:rPr lang="en-US" dirty="0"/>
              <a:t>The MWBE Utilization Plan and Vendor Certifications should be included with the proposal and identify all subconsultants participating on the project team. </a:t>
            </a:r>
          </a:p>
          <a:p>
            <a:r>
              <a:rPr lang="en-US" dirty="0"/>
              <a:t>After Vendor Selection, there will be a negotiation meeting with the User Department, Office of Business Diversity and selected proposer to finalize the MWBE Utilization Plan and submit the subconsultants Letters of Intent and any Good Faith Efforts (if applicable). </a:t>
            </a:r>
          </a:p>
          <a:p>
            <a:r>
              <a:rPr lang="en-US" dirty="0"/>
              <a:t>The successful proposer will report monthly on Prime &amp; Subconsultant payments though the Diversity Software Program – B2G. </a:t>
            </a:r>
          </a:p>
          <a:p>
            <a:endParaRPr lang="en-US" dirty="0"/>
          </a:p>
          <a:p>
            <a:pPr marL="0" indent="0">
              <a:buNone/>
            </a:pPr>
            <a:endParaRPr lang="en-US" dirty="0"/>
          </a:p>
        </p:txBody>
      </p:sp>
    </p:spTree>
    <p:extLst>
      <p:ext uri="{BB962C8B-B14F-4D97-AF65-F5344CB8AC3E}">
        <p14:creationId xmlns:p14="http://schemas.microsoft.com/office/powerpoint/2010/main" val="43953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F11F-9F24-4DDE-90EE-F8422CA6DBDD}"/>
              </a:ext>
            </a:extLst>
          </p:cNvPr>
          <p:cNvSpPr>
            <a:spLocks noGrp="1"/>
          </p:cNvSpPr>
          <p:nvPr>
            <p:ph type="title"/>
          </p:nvPr>
        </p:nvSpPr>
        <p:spPr/>
        <p:txBody>
          <a:bodyPr/>
          <a:lstStyle/>
          <a:p>
            <a:r>
              <a:rPr lang="en-US" dirty="0"/>
              <a:t>Common PITFALLS</a:t>
            </a:r>
          </a:p>
        </p:txBody>
      </p:sp>
      <p:sp>
        <p:nvSpPr>
          <p:cNvPr id="3" name="Content Placeholder 2">
            <a:extLst>
              <a:ext uri="{FF2B5EF4-FFF2-40B4-BE49-F238E27FC236}">
                <a16:creationId xmlns:a16="http://schemas.microsoft.com/office/drawing/2014/main" id="{C3F5F83F-5C9F-420A-BF96-7B02E1FE79B4}"/>
              </a:ext>
            </a:extLst>
          </p:cNvPr>
          <p:cNvSpPr>
            <a:spLocks noGrp="1"/>
          </p:cNvSpPr>
          <p:nvPr>
            <p:ph idx="1"/>
          </p:nvPr>
        </p:nvSpPr>
        <p:spPr>
          <a:xfrm>
            <a:off x="1088685" y="1511799"/>
            <a:ext cx="7202456" cy="3404150"/>
          </a:xfrm>
        </p:spPr>
        <p:txBody>
          <a:bodyPr>
            <a:normAutofit/>
          </a:bodyPr>
          <a:lstStyle/>
          <a:p>
            <a:r>
              <a:rPr lang="en-US" dirty="0"/>
              <a:t>Grammar and spelling errors are noted will be scored against the submittal.</a:t>
            </a:r>
          </a:p>
          <a:p>
            <a:r>
              <a:rPr lang="en-US" dirty="0"/>
              <a:t>Not following instructions.</a:t>
            </a:r>
          </a:p>
          <a:p>
            <a:r>
              <a:rPr lang="en-US" dirty="0"/>
              <a:t>Not being clear about team member roles.</a:t>
            </a:r>
          </a:p>
          <a:p>
            <a:r>
              <a:rPr lang="en-US" dirty="0"/>
              <a:t>Not being clear about subconsultants roles.</a:t>
            </a:r>
          </a:p>
          <a:p>
            <a:r>
              <a:rPr lang="en-US" dirty="0"/>
              <a:t>Not providing information about MWBE subconsultants.</a:t>
            </a:r>
          </a:p>
          <a:p>
            <a:r>
              <a:rPr lang="en-US" dirty="0"/>
              <a:t>Stating that MWBE subconsultants will be selected later.</a:t>
            </a:r>
          </a:p>
          <a:p>
            <a:r>
              <a:rPr lang="en-US" dirty="0"/>
              <a:t>Submitting the same exact team for each category. </a:t>
            </a:r>
          </a:p>
          <a:p>
            <a:r>
              <a:rPr lang="en-US" dirty="0"/>
              <a:t>Excessive marketing material, not being concise.</a:t>
            </a:r>
          </a:p>
          <a:p>
            <a:endParaRPr lang="en-US" dirty="0"/>
          </a:p>
          <a:p>
            <a:endParaRPr lang="en-US" dirty="0"/>
          </a:p>
          <a:p>
            <a:endParaRPr lang="en-US" dirty="0"/>
          </a:p>
        </p:txBody>
      </p:sp>
    </p:spTree>
    <p:extLst>
      <p:ext uri="{BB962C8B-B14F-4D97-AF65-F5344CB8AC3E}">
        <p14:creationId xmlns:p14="http://schemas.microsoft.com/office/powerpoint/2010/main" val="237110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F11F-9F24-4DDE-90EE-F8422CA6DBDD}"/>
              </a:ext>
            </a:extLst>
          </p:cNvPr>
          <p:cNvSpPr>
            <a:spLocks noGrp="1"/>
          </p:cNvSpPr>
          <p:nvPr>
            <p:ph type="title"/>
          </p:nvPr>
        </p:nvSpPr>
        <p:spPr/>
        <p:txBody>
          <a:bodyPr/>
          <a:lstStyle/>
          <a:p>
            <a:r>
              <a:rPr lang="en-US" dirty="0"/>
              <a:t>Common PITFALLS</a:t>
            </a:r>
          </a:p>
        </p:txBody>
      </p:sp>
      <p:sp>
        <p:nvSpPr>
          <p:cNvPr id="3" name="Content Placeholder 2">
            <a:extLst>
              <a:ext uri="{FF2B5EF4-FFF2-40B4-BE49-F238E27FC236}">
                <a16:creationId xmlns:a16="http://schemas.microsoft.com/office/drawing/2014/main" id="{C3F5F83F-5C9F-420A-BF96-7B02E1FE79B4}"/>
              </a:ext>
            </a:extLst>
          </p:cNvPr>
          <p:cNvSpPr>
            <a:spLocks noGrp="1"/>
          </p:cNvSpPr>
          <p:nvPr>
            <p:ph idx="1"/>
          </p:nvPr>
        </p:nvSpPr>
        <p:spPr>
          <a:xfrm>
            <a:off x="1088685" y="1511799"/>
            <a:ext cx="7202456" cy="3404150"/>
          </a:xfrm>
        </p:spPr>
        <p:txBody>
          <a:bodyPr>
            <a:normAutofit/>
          </a:bodyPr>
          <a:lstStyle/>
          <a:p>
            <a:r>
              <a:rPr lang="en-US" dirty="0"/>
              <a:t>Not submitting 3 plan sheets for each category.</a:t>
            </a:r>
          </a:p>
          <a:p>
            <a:r>
              <a:rPr lang="en-US" dirty="0"/>
              <a:t>Submitting plan sheets sealed by someone not listed on the team.</a:t>
            </a:r>
          </a:p>
          <a:p>
            <a:r>
              <a:rPr lang="en-US" dirty="0"/>
              <a:t>Submitting only cover sheets.</a:t>
            </a:r>
          </a:p>
          <a:p>
            <a:r>
              <a:rPr lang="en-US" dirty="0"/>
              <a:t>Copy and pasting entire teams into other categories and not adjusting it for the category.</a:t>
            </a:r>
          </a:p>
          <a:p>
            <a:r>
              <a:rPr lang="en-US" dirty="0"/>
              <a:t>Submitting irrelevant plan sheets, not sealing plan sheets, submitting plan sheet with lots of revisions.</a:t>
            </a:r>
          </a:p>
          <a:p>
            <a:r>
              <a:rPr lang="en-US" dirty="0"/>
              <a:t>Past performance is a major consideration.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6023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19E8-8107-4421-9ABA-0FFC9696DC50}"/>
              </a:ext>
            </a:extLst>
          </p:cNvPr>
          <p:cNvSpPr>
            <a:spLocks noGrp="1"/>
          </p:cNvSpPr>
          <p:nvPr>
            <p:ph type="title"/>
          </p:nvPr>
        </p:nvSpPr>
        <p:spPr/>
        <p:txBody>
          <a:bodyPr/>
          <a:lstStyle/>
          <a:p>
            <a:r>
              <a:rPr lang="en-US" dirty="0"/>
              <a:t>What sets you apart</a:t>
            </a:r>
          </a:p>
        </p:txBody>
      </p:sp>
      <p:sp>
        <p:nvSpPr>
          <p:cNvPr id="3" name="Content Placeholder 2">
            <a:extLst>
              <a:ext uri="{FF2B5EF4-FFF2-40B4-BE49-F238E27FC236}">
                <a16:creationId xmlns:a16="http://schemas.microsoft.com/office/drawing/2014/main" id="{672484A0-2052-4D14-B8FE-9C83F4D8AD31}"/>
              </a:ext>
            </a:extLst>
          </p:cNvPr>
          <p:cNvSpPr>
            <a:spLocks noGrp="1"/>
          </p:cNvSpPr>
          <p:nvPr>
            <p:ph idx="1"/>
          </p:nvPr>
        </p:nvSpPr>
        <p:spPr/>
        <p:txBody>
          <a:bodyPr>
            <a:normAutofit/>
          </a:bodyPr>
          <a:lstStyle/>
          <a:p>
            <a:r>
              <a:rPr lang="en-US" sz="1600" dirty="0"/>
              <a:t>Effort to match your proposed team organization and experience to the specific project category.</a:t>
            </a:r>
          </a:p>
          <a:p>
            <a:r>
              <a:rPr lang="en-US" sz="1600" dirty="0"/>
              <a:t>Tailoring your examples to the types of projects identified in the CIP. </a:t>
            </a:r>
          </a:p>
          <a:p>
            <a:r>
              <a:rPr lang="en-US" sz="1600" dirty="0"/>
              <a:t>Giving value added examples of difficult situations or innovative approaches, through proposed team structure, application of technology, creative solutions, etc.</a:t>
            </a:r>
          </a:p>
          <a:p>
            <a:r>
              <a:rPr lang="en-US" sz="1600" dirty="0"/>
              <a:t>Showing your team has the specialized experience needed for category.</a:t>
            </a:r>
          </a:p>
          <a:p>
            <a:r>
              <a:rPr lang="en-US" sz="1600" dirty="0"/>
              <a:t>Previous work history.</a:t>
            </a:r>
          </a:p>
        </p:txBody>
      </p:sp>
    </p:spTree>
    <p:extLst>
      <p:ext uri="{BB962C8B-B14F-4D97-AF65-F5344CB8AC3E}">
        <p14:creationId xmlns:p14="http://schemas.microsoft.com/office/powerpoint/2010/main" val="1260096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929C-A85A-441C-ACD7-5D1233123651}"/>
              </a:ext>
            </a:extLst>
          </p:cNvPr>
          <p:cNvSpPr>
            <a:spLocks noGrp="1"/>
          </p:cNvSpPr>
          <p:nvPr>
            <p:ph type="title"/>
          </p:nvPr>
        </p:nvSpPr>
        <p:spPr/>
        <p:txBody>
          <a:bodyPr/>
          <a:lstStyle/>
          <a:p>
            <a:r>
              <a:rPr lang="en-US" dirty="0"/>
              <a:t>Contract negotiation</a:t>
            </a:r>
          </a:p>
        </p:txBody>
      </p:sp>
      <p:sp>
        <p:nvSpPr>
          <p:cNvPr id="3" name="Content Placeholder 2">
            <a:extLst>
              <a:ext uri="{FF2B5EF4-FFF2-40B4-BE49-F238E27FC236}">
                <a16:creationId xmlns:a16="http://schemas.microsoft.com/office/drawing/2014/main" id="{23C5C753-EEA3-47B8-BA11-F840EEBE7F2F}"/>
              </a:ext>
            </a:extLst>
          </p:cNvPr>
          <p:cNvSpPr>
            <a:spLocks noGrp="1"/>
          </p:cNvSpPr>
          <p:nvPr>
            <p:ph idx="1"/>
          </p:nvPr>
        </p:nvSpPr>
        <p:spPr/>
        <p:txBody>
          <a:bodyPr>
            <a:normAutofit/>
          </a:bodyPr>
          <a:lstStyle/>
          <a:p>
            <a:r>
              <a:rPr lang="en-US" sz="1600" dirty="0"/>
              <a:t>Selection is not a guarantee of a contract.</a:t>
            </a:r>
          </a:p>
          <a:p>
            <a:r>
              <a:rPr lang="en-US" sz="1600" dirty="0"/>
              <a:t>Negotiations will begin after the Capital Budgets are approved by City Council in March 2022.</a:t>
            </a:r>
          </a:p>
          <a:p>
            <a:r>
              <a:rPr lang="en-US" sz="1600" dirty="0"/>
              <a:t>Standard contracts are attached in RFQ. </a:t>
            </a:r>
          </a:p>
          <a:p>
            <a:r>
              <a:rPr lang="en-US" sz="1600" dirty="0"/>
              <a:t>Team continuity is expected.</a:t>
            </a:r>
          </a:p>
          <a:p>
            <a:r>
              <a:rPr lang="en-US" sz="1600" dirty="0"/>
              <a:t>Ability to meet MWBE Utilization project goals will be evaluated.</a:t>
            </a:r>
          </a:p>
        </p:txBody>
      </p:sp>
    </p:spTree>
    <p:extLst>
      <p:ext uri="{BB962C8B-B14F-4D97-AF65-F5344CB8AC3E}">
        <p14:creationId xmlns:p14="http://schemas.microsoft.com/office/powerpoint/2010/main" val="1516192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5486400" y="514350"/>
            <a:ext cx="2590800" cy="369332"/>
          </a:xfrm>
          <a:prstGeom prst="rect">
            <a:avLst/>
          </a:prstGeom>
          <a:noFill/>
          <a:ln w="9525">
            <a:noFill/>
            <a:miter lim="800000"/>
            <a:headEnd/>
            <a:tailEnd/>
          </a:ln>
          <a:effectLst/>
        </p:spPr>
        <p:txBody>
          <a:bodyPr>
            <a:spAutoFit/>
          </a:bodyPr>
          <a:lstStyle/>
          <a:p>
            <a:pPr>
              <a:spcBef>
                <a:spcPct val="50000"/>
              </a:spcBef>
            </a:pPr>
            <a:endParaRPr lang="en-US" b="0"/>
          </a:p>
        </p:txBody>
      </p:sp>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a:xfrm>
            <a:off x="1090679" y="2854647"/>
            <a:ext cx="6501612" cy="830662"/>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a:bodyPr>
          <a:lstStyle/>
          <a:p>
            <a:r>
              <a:rPr lang="en-US" dirty="0"/>
              <a:t>Why an annual </a:t>
            </a:r>
            <a:r>
              <a:rPr lang="en-US" dirty="0" err="1"/>
              <a:t>RFq</a:t>
            </a:r>
            <a:r>
              <a:rPr lang="en-US" dirty="0"/>
              <a:t>?</a:t>
            </a:r>
          </a:p>
        </p:txBody>
      </p:sp>
      <p:graphicFrame>
        <p:nvGraphicFramePr>
          <p:cNvPr id="329735" name="Rectangle 3">
            <a:extLst>
              <a:ext uri="{FF2B5EF4-FFF2-40B4-BE49-F238E27FC236}">
                <a16:creationId xmlns:a16="http://schemas.microsoft.com/office/drawing/2014/main" id="{E60CB790-5F7A-4CBB-8E42-2AA51A278A34}"/>
              </a:ext>
            </a:extLst>
          </p:cNvPr>
          <p:cNvGraphicFramePr>
            <a:graphicFrameLocks noGrp="1"/>
          </p:cNvGraphicFramePr>
          <p:nvPr>
            <p:ph idx="1"/>
            <p:extLst>
              <p:ext uri="{D42A27DB-BD31-4B8C-83A1-F6EECF244321}">
                <p14:modId xmlns:p14="http://schemas.microsoft.com/office/powerpoint/2010/main" val="4256631337"/>
              </p:ext>
            </p:extLst>
          </p:nvPr>
        </p:nvGraphicFramePr>
        <p:xfrm>
          <a:off x="1088231" y="1755326"/>
          <a:ext cx="7203281" cy="2493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2458D-475A-4943-9F55-6BB5D7AEC669}"/>
              </a:ext>
            </a:extLst>
          </p:cNvPr>
          <p:cNvSpPr>
            <a:spLocks noGrp="1"/>
          </p:cNvSpPr>
          <p:nvPr>
            <p:ph type="title"/>
          </p:nvPr>
        </p:nvSpPr>
        <p:spPr/>
        <p:txBody>
          <a:bodyPr/>
          <a:lstStyle/>
          <a:p>
            <a:r>
              <a:rPr lang="en-US" dirty="0"/>
              <a:t>Schedule and submittal</a:t>
            </a:r>
          </a:p>
        </p:txBody>
      </p:sp>
      <p:sp>
        <p:nvSpPr>
          <p:cNvPr id="3" name="Content Placeholder 2">
            <a:extLst>
              <a:ext uri="{FF2B5EF4-FFF2-40B4-BE49-F238E27FC236}">
                <a16:creationId xmlns:a16="http://schemas.microsoft.com/office/drawing/2014/main" id="{913CFA07-F845-454A-8D37-8C6CC4A0D029}"/>
              </a:ext>
            </a:extLst>
          </p:cNvPr>
          <p:cNvSpPr>
            <a:spLocks noGrp="1"/>
          </p:cNvSpPr>
          <p:nvPr>
            <p:ph idx="1"/>
          </p:nvPr>
        </p:nvSpPr>
        <p:spPr/>
        <p:txBody>
          <a:bodyPr/>
          <a:lstStyle/>
          <a:p>
            <a:r>
              <a:rPr lang="en-US" dirty="0"/>
              <a:t>RFQ are due NO LATER THAN </a:t>
            </a:r>
            <a:r>
              <a:rPr lang="en-US" b="1" dirty="0"/>
              <a:t>4:30 PM, December 10, 2021</a:t>
            </a:r>
          </a:p>
        </p:txBody>
      </p:sp>
      <p:graphicFrame>
        <p:nvGraphicFramePr>
          <p:cNvPr id="4" name="Table 4">
            <a:extLst>
              <a:ext uri="{FF2B5EF4-FFF2-40B4-BE49-F238E27FC236}">
                <a16:creationId xmlns:a16="http://schemas.microsoft.com/office/drawing/2014/main" id="{5B780FB2-DD5B-4785-9E9D-B1D8493DFCC5}"/>
              </a:ext>
            </a:extLst>
          </p:cNvPr>
          <p:cNvGraphicFramePr>
            <a:graphicFrameLocks noGrp="1"/>
          </p:cNvGraphicFramePr>
          <p:nvPr>
            <p:extLst>
              <p:ext uri="{D42A27DB-BD31-4B8C-83A1-F6EECF244321}">
                <p14:modId xmlns:p14="http://schemas.microsoft.com/office/powerpoint/2010/main" val="2234144532"/>
              </p:ext>
            </p:extLst>
          </p:nvPr>
        </p:nvGraphicFramePr>
        <p:xfrm>
          <a:off x="552683" y="1936829"/>
          <a:ext cx="8088900" cy="3048000"/>
        </p:xfrm>
        <a:graphic>
          <a:graphicData uri="http://schemas.openxmlformats.org/drawingml/2006/table">
            <a:tbl>
              <a:tblPr firstRow="1" bandRow="1">
                <a:tableStyleId>{5C22544A-7EE6-4342-B048-85BDC9FD1C3A}</a:tableStyleId>
              </a:tblPr>
              <a:tblGrid>
                <a:gridCol w="2696300">
                  <a:extLst>
                    <a:ext uri="{9D8B030D-6E8A-4147-A177-3AD203B41FA5}">
                      <a16:colId xmlns:a16="http://schemas.microsoft.com/office/drawing/2014/main" val="776337197"/>
                    </a:ext>
                  </a:extLst>
                </a:gridCol>
                <a:gridCol w="2754699">
                  <a:extLst>
                    <a:ext uri="{9D8B030D-6E8A-4147-A177-3AD203B41FA5}">
                      <a16:colId xmlns:a16="http://schemas.microsoft.com/office/drawing/2014/main" val="2954742260"/>
                    </a:ext>
                  </a:extLst>
                </a:gridCol>
                <a:gridCol w="2637901">
                  <a:extLst>
                    <a:ext uri="{9D8B030D-6E8A-4147-A177-3AD203B41FA5}">
                      <a16:colId xmlns:a16="http://schemas.microsoft.com/office/drawing/2014/main" val="2030735160"/>
                    </a:ext>
                  </a:extLst>
                </a:gridCol>
              </a:tblGrid>
              <a:tr h="2818470">
                <a:tc>
                  <a:txBody>
                    <a:bodyPr/>
                    <a:lstStyle/>
                    <a:p>
                      <a:pPr algn="ctr"/>
                      <a:r>
                        <a:rPr lang="en-US" sz="1800" u="sng" dirty="0"/>
                        <a:t>Public Works &amp; Transportation</a:t>
                      </a:r>
                    </a:p>
                    <a:p>
                      <a:pPr algn="ctr"/>
                      <a:r>
                        <a:rPr lang="en-US" sz="1800" u="sng" dirty="0"/>
                        <a:t>Amy Cannon, P.E.</a:t>
                      </a:r>
                    </a:p>
                    <a:p>
                      <a:pPr algn="ctr"/>
                      <a:endParaRPr lang="en-US" sz="1000" u="sng" dirty="0"/>
                    </a:p>
                    <a:p>
                      <a:pPr algn="ctr"/>
                      <a:r>
                        <a:rPr lang="en-US" sz="1800" dirty="0"/>
                        <a:t>City Hall – 2</a:t>
                      </a:r>
                      <a:r>
                        <a:rPr lang="en-US" sz="1800" baseline="30000" dirty="0"/>
                        <a:t>nd</a:t>
                      </a:r>
                      <a:r>
                        <a:rPr lang="en-US" sz="1800" dirty="0"/>
                        <a:t> floor</a:t>
                      </a:r>
                    </a:p>
                    <a:p>
                      <a:pPr algn="ctr"/>
                      <a:r>
                        <a:rPr lang="en-US" sz="1800" dirty="0"/>
                        <a:t>PWT Desk</a:t>
                      </a:r>
                    </a:p>
                    <a:p>
                      <a:pPr algn="ctr"/>
                      <a:r>
                        <a:rPr lang="en-US" sz="1800" dirty="0"/>
                        <a:t> 101 W Abram St</a:t>
                      </a:r>
                    </a:p>
                    <a:p>
                      <a:pPr algn="ctr"/>
                      <a:endParaRPr lang="en-US" sz="900" dirty="0"/>
                    </a:p>
                    <a:p>
                      <a:pPr algn="ctr"/>
                      <a:r>
                        <a:rPr lang="en-US" sz="1600" dirty="0"/>
                        <a:t>Questions to:</a:t>
                      </a:r>
                    </a:p>
                    <a:p>
                      <a:pPr algn="ctr"/>
                      <a:r>
                        <a:rPr lang="en-US" sz="1600" dirty="0"/>
                        <a:t>Amy Powell</a:t>
                      </a:r>
                    </a:p>
                    <a:p>
                      <a:pPr algn="ctr"/>
                      <a:r>
                        <a:rPr lang="en-US" sz="1600" b="0" u="sng" kern="1200" dirty="0">
                          <a:solidFill>
                            <a:srgbClr val="DDDDDD"/>
                          </a:solidFill>
                          <a:effectLst/>
                          <a:latin typeface="+mn-lt"/>
                          <a:ea typeface="+mn-ea"/>
                          <a:cs typeface="+mn-cs"/>
                          <a:hlinkClick r:id="rId3">
                            <a:extLst>
                              <a:ext uri="{A12FA001-AC4F-418D-AE19-62706E023703}">
                                <ahyp:hlinkClr xmlns:ahyp="http://schemas.microsoft.com/office/drawing/2018/hyperlinkcolor" val="tx"/>
                              </a:ext>
                            </a:extLst>
                          </a:hlinkClick>
                        </a:rPr>
                        <a:t>amy.powell@arlingtontx.gov</a:t>
                      </a:r>
                      <a:endParaRPr lang="en-US" sz="1600" dirty="0">
                        <a:solidFill>
                          <a:srgbClr val="DDDDDD"/>
                        </a:solidFill>
                      </a:endParaRPr>
                    </a:p>
                  </a:txBody>
                  <a:tcPr/>
                </a:tc>
                <a:tc>
                  <a:txBody>
                    <a:bodyPr/>
                    <a:lstStyle/>
                    <a:p>
                      <a:pPr algn="ctr"/>
                      <a:r>
                        <a:rPr lang="en-US" sz="1800" u="sng" dirty="0"/>
                        <a:t>Water Utilities</a:t>
                      </a:r>
                    </a:p>
                    <a:p>
                      <a:pPr algn="ctr"/>
                      <a:r>
                        <a:rPr lang="en-US" sz="1800" u="sng" dirty="0"/>
                        <a:t>Brad Franklin, P.E.</a:t>
                      </a:r>
                    </a:p>
                    <a:p>
                      <a:pPr algn="ctr"/>
                      <a:endParaRPr lang="en-US" sz="2800" u="sng" dirty="0"/>
                    </a:p>
                    <a:p>
                      <a:pPr algn="ctr"/>
                      <a:r>
                        <a:rPr lang="en-US" sz="1800" dirty="0"/>
                        <a:t>City Hall – 2</a:t>
                      </a:r>
                      <a:r>
                        <a:rPr lang="en-US" sz="1800" baseline="30000" dirty="0"/>
                        <a:t>nd</a:t>
                      </a:r>
                      <a:r>
                        <a:rPr lang="en-US" sz="1800" dirty="0"/>
                        <a:t> floor</a:t>
                      </a:r>
                    </a:p>
                    <a:p>
                      <a:pPr algn="ctr"/>
                      <a:r>
                        <a:rPr lang="en-US" sz="1800" dirty="0"/>
                        <a:t>Water Desk</a:t>
                      </a:r>
                    </a:p>
                    <a:p>
                      <a:pPr algn="ctr"/>
                      <a:r>
                        <a:rPr lang="en-US" sz="1800" dirty="0"/>
                        <a:t> 101 W Abram St</a:t>
                      </a:r>
                    </a:p>
                    <a:p>
                      <a:pPr algn="ctr"/>
                      <a:endParaRPr lang="en-US" sz="1000" dirty="0"/>
                    </a:p>
                    <a:p>
                      <a:pPr algn="ctr"/>
                      <a:r>
                        <a:rPr lang="en-US" sz="1600" dirty="0"/>
                        <a:t>Questions to:</a:t>
                      </a:r>
                    </a:p>
                    <a:p>
                      <a:pPr algn="ctr"/>
                      <a:r>
                        <a:rPr lang="en-US" sz="1600" dirty="0"/>
                        <a:t>Ashley Brown</a:t>
                      </a:r>
                    </a:p>
                    <a:p>
                      <a:pPr algn="ctr"/>
                      <a:r>
                        <a:rPr lang="en-US" sz="1600" b="0" u="sng" kern="1200" dirty="0">
                          <a:solidFill>
                            <a:srgbClr val="DDDDDD"/>
                          </a:solidFill>
                          <a:effectLst/>
                          <a:latin typeface="+mn-lt"/>
                          <a:ea typeface="+mn-ea"/>
                          <a:cs typeface="+mn-cs"/>
                          <a:hlinkClick r:id="rId4">
                            <a:extLst>
                              <a:ext uri="{A12FA001-AC4F-418D-AE19-62706E023703}">
                                <ahyp:hlinkClr xmlns:ahyp="http://schemas.microsoft.com/office/drawing/2018/hyperlinkcolor" val="tx"/>
                              </a:ext>
                            </a:extLst>
                          </a:hlinkClick>
                        </a:rPr>
                        <a:t>ashley.brown@</a:t>
                      </a:r>
                      <a:r>
                        <a:rPr lang="en-US" sz="1600" b="0" u="sng" kern="1200" dirty="0">
                          <a:solidFill>
                            <a:srgbClr val="DDDDDD"/>
                          </a:solidFill>
                          <a:effectLst/>
                          <a:latin typeface="+mn-lt"/>
                          <a:ea typeface="+mn-ea"/>
                          <a:cs typeface="+mn-cs"/>
                          <a:hlinkClick r:id="rId5">
                            <a:extLst>
                              <a:ext uri="{A12FA001-AC4F-418D-AE19-62706E023703}">
                                <ahyp:hlinkClr xmlns:ahyp="http://schemas.microsoft.com/office/drawing/2018/hyperlinkcolor" val="tx"/>
                              </a:ext>
                            </a:extLst>
                          </a:hlinkClick>
                        </a:rPr>
                        <a:t>arlingtontx.gov</a:t>
                      </a:r>
                      <a:endParaRPr lang="en-US" sz="1600" b="0" u="sng" kern="1200" dirty="0">
                        <a:solidFill>
                          <a:srgbClr val="DDDDDD"/>
                        </a:solidFill>
                        <a:effectLst/>
                        <a:latin typeface="+mn-lt"/>
                        <a:ea typeface="+mn-ea"/>
                        <a:cs typeface="+mn-cs"/>
                      </a:endParaRPr>
                    </a:p>
                    <a:p>
                      <a:endParaRPr lang="en-US" sz="1800" dirty="0"/>
                    </a:p>
                  </a:txBody>
                  <a:tcPr/>
                </a:tc>
                <a:tc>
                  <a:txBody>
                    <a:bodyPr/>
                    <a:lstStyle/>
                    <a:p>
                      <a:pPr algn="ctr"/>
                      <a:r>
                        <a:rPr lang="en-US" sz="1800" u="sng" dirty="0"/>
                        <a:t>Parks</a:t>
                      </a:r>
                    </a:p>
                    <a:p>
                      <a:pPr algn="ctr"/>
                      <a:r>
                        <a:rPr lang="en-US" sz="1800" u="sng" dirty="0"/>
                        <a:t>Scott Fairman</a:t>
                      </a:r>
                    </a:p>
                    <a:p>
                      <a:pPr algn="ctr"/>
                      <a:endParaRPr lang="en-US" sz="2800" u="sng" dirty="0"/>
                    </a:p>
                    <a:p>
                      <a:pPr algn="ctr"/>
                      <a:r>
                        <a:rPr lang="en-US" sz="1800" dirty="0"/>
                        <a:t>Parks Building</a:t>
                      </a:r>
                    </a:p>
                    <a:p>
                      <a:pPr algn="ctr"/>
                      <a:r>
                        <a:rPr lang="en-US" sz="1800" dirty="0"/>
                        <a:t>Front Desk</a:t>
                      </a:r>
                    </a:p>
                    <a:p>
                      <a:pPr algn="ctr"/>
                      <a:r>
                        <a:rPr lang="en-US" sz="1800" dirty="0"/>
                        <a:t>717 W Main St</a:t>
                      </a:r>
                    </a:p>
                    <a:p>
                      <a:endParaRPr lang="en-US" sz="1000" dirty="0"/>
                    </a:p>
                    <a:p>
                      <a:pPr algn="ctr"/>
                      <a:r>
                        <a:rPr lang="en-US" sz="1600" dirty="0"/>
                        <a:t>Questions to:</a:t>
                      </a:r>
                    </a:p>
                    <a:p>
                      <a:pPr algn="ctr"/>
                      <a:r>
                        <a:rPr lang="en-US" sz="1600" dirty="0"/>
                        <a:t>Chris Hayden</a:t>
                      </a:r>
                    </a:p>
                    <a:p>
                      <a:pPr algn="ctr"/>
                      <a:r>
                        <a:rPr lang="en-US" sz="1600" b="0" u="sng" kern="1200" dirty="0">
                          <a:solidFill>
                            <a:srgbClr val="DDDDDD"/>
                          </a:solidFill>
                          <a:effectLst/>
                          <a:latin typeface="+mn-lt"/>
                          <a:ea typeface="+mn-ea"/>
                          <a:cs typeface="+mn-cs"/>
                          <a:hlinkClick r:id="rId3">
                            <a:extLst>
                              <a:ext uri="{A12FA001-AC4F-418D-AE19-62706E023703}">
                                <ahyp:hlinkClr xmlns:ahyp="http://schemas.microsoft.com/office/drawing/2018/hyperlinkcolor" val="tx"/>
                              </a:ext>
                            </a:extLst>
                          </a:hlinkClick>
                        </a:rPr>
                        <a:t>chris.hayden@arlingtontx.gov</a:t>
                      </a:r>
                      <a:endParaRPr lang="en-US" sz="1600" dirty="0">
                        <a:solidFill>
                          <a:srgbClr val="DDDDDD"/>
                        </a:solidFill>
                      </a:endParaRPr>
                    </a:p>
                    <a:p>
                      <a:endParaRPr lang="en-US" sz="1800" dirty="0"/>
                    </a:p>
                  </a:txBody>
                  <a:tcPr/>
                </a:tc>
                <a:extLst>
                  <a:ext uri="{0D108BD9-81ED-4DB2-BD59-A6C34878D82A}">
                    <a16:rowId xmlns:a16="http://schemas.microsoft.com/office/drawing/2014/main" val="629346646"/>
                  </a:ext>
                </a:extLst>
              </a:tr>
            </a:tbl>
          </a:graphicData>
        </a:graphic>
      </p:graphicFrame>
    </p:spTree>
    <p:extLst>
      <p:ext uri="{BB962C8B-B14F-4D97-AF65-F5344CB8AC3E}">
        <p14:creationId xmlns:p14="http://schemas.microsoft.com/office/powerpoint/2010/main" val="35212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EB0B6-52C5-4EF7-87BD-1A6698EEC76D}"/>
              </a:ext>
            </a:extLst>
          </p:cNvPr>
          <p:cNvSpPr>
            <a:spLocks noGrp="1"/>
          </p:cNvSpPr>
          <p:nvPr>
            <p:ph type="title"/>
          </p:nvPr>
        </p:nvSpPr>
        <p:spPr/>
        <p:txBody>
          <a:bodyPr/>
          <a:lstStyle/>
          <a:p>
            <a:r>
              <a:rPr lang="en-US" dirty="0"/>
              <a:t>Mandatory Items</a:t>
            </a:r>
          </a:p>
        </p:txBody>
      </p:sp>
      <p:sp>
        <p:nvSpPr>
          <p:cNvPr id="3" name="Content Placeholder 2">
            <a:extLst>
              <a:ext uri="{FF2B5EF4-FFF2-40B4-BE49-F238E27FC236}">
                <a16:creationId xmlns:a16="http://schemas.microsoft.com/office/drawing/2014/main" id="{E86E7DBB-9914-49ED-B7B2-FF2FBD8A98F2}"/>
              </a:ext>
            </a:extLst>
          </p:cNvPr>
          <p:cNvSpPr>
            <a:spLocks noGrp="1"/>
          </p:cNvSpPr>
          <p:nvPr>
            <p:ph idx="1"/>
          </p:nvPr>
        </p:nvSpPr>
        <p:spPr>
          <a:xfrm>
            <a:off x="1635211" y="1631247"/>
            <a:ext cx="6655930" cy="3125480"/>
          </a:xfrm>
        </p:spPr>
        <p:txBody>
          <a:bodyPr>
            <a:normAutofit/>
          </a:bodyPr>
          <a:lstStyle/>
          <a:p>
            <a:pPr marL="0" indent="0">
              <a:buNone/>
            </a:pPr>
            <a:r>
              <a:rPr lang="en-US" sz="2000" dirty="0"/>
              <a:t>Cover letter</a:t>
            </a:r>
          </a:p>
          <a:p>
            <a:pPr marL="0" indent="0">
              <a:buNone/>
            </a:pPr>
            <a:r>
              <a:rPr lang="en-US" sz="2000" dirty="0"/>
              <a:t>Consultant Contact Sheet</a:t>
            </a:r>
          </a:p>
          <a:p>
            <a:pPr marL="0" indent="0">
              <a:buNone/>
            </a:pPr>
            <a:r>
              <a:rPr lang="en-US" sz="2000" dirty="0"/>
              <a:t>MWBE Forms and Certificates</a:t>
            </a:r>
          </a:p>
          <a:p>
            <a:pPr marL="0" indent="0">
              <a:buNone/>
            </a:pPr>
            <a:endParaRPr lang="en-US" sz="2000" dirty="0"/>
          </a:p>
          <a:p>
            <a:pPr marL="0" indent="0">
              <a:buNone/>
            </a:pPr>
            <a:r>
              <a:rPr lang="en-US" sz="2000" dirty="0"/>
              <a:t>Not following directions can lead to immediate disqualification</a:t>
            </a:r>
          </a:p>
          <a:p>
            <a:pPr marL="0" indent="0">
              <a:buNone/>
            </a:pPr>
            <a:endParaRPr lang="en-US" sz="2000" dirty="0"/>
          </a:p>
        </p:txBody>
      </p:sp>
      <p:pic>
        <p:nvPicPr>
          <p:cNvPr id="5" name="Graphic 4" descr="Checkbox Checked">
            <a:extLst>
              <a:ext uri="{FF2B5EF4-FFF2-40B4-BE49-F238E27FC236}">
                <a16:creationId xmlns:a16="http://schemas.microsoft.com/office/drawing/2014/main" id="{16539816-61D5-48FC-A381-4001139E32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099" y="1530113"/>
            <a:ext cx="692484" cy="692484"/>
          </a:xfrm>
          <a:prstGeom prst="rect">
            <a:avLst/>
          </a:prstGeom>
        </p:spPr>
      </p:pic>
      <p:pic>
        <p:nvPicPr>
          <p:cNvPr id="7" name="Graphic 6" descr="Checkbox Checked">
            <a:extLst>
              <a:ext uri="{FF2B5EF4-FFF2-40B4-BE49-F238E27FC236}">
                <a16:creationId xmlns:a16="http://schemas.microsoft.com/office/drawing/2014/main" id="{B8C8A53B-F3B3-4E8D-80E8-D8B488CCE0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099" y="2007703"/>
            <a:ext cx="692484" cy="692484"/>
          </a:xfrm>
          <a:prstGeom prst="rect">
            <a:avLst/>
          </a:prstGeom>
        </p:spPr>
      </p:pic>
      <p:pic>
        <p:nvPicPr>
          <p:cNvPr id="9" name="Graphic 8" descr="Checkbox Checked">
            <a:extLst>
              <a:ext uri="{FF2B5EF4-FFF2-40B4-BE49-F238E27FC236}">
                <a16:creationId xmlns:a16="http://schemas.microsoft.com/office/drawing/2014/main" id="{8BAEF182-546A-4235-A408-F23EB59312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099" y="2485292"/>
            <a:ext cx="692484" cy="692484"/>
          </a:xfrm>
          <a:prstGeom prst="rect">
            <a:avLst/>
          </a:prstGeom>
        </p:spPr>
      </p:pic>
      <p:pic>
        <p:nvPicPr>
          <p:cNvPr id="15" name="Graphic 14" descr="Badge Cross">
            <a:extLst>
              <a:ext uri="{FF2B5EF4-FFF2-40B4-BE49-F238E27FC236}">
                <a16:creationId xmlns:a16="http://schemas.microsoft.com/office/drawing/2014/main" id="{9AA19ACD-C276-400E-A746-C526EFC459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3982" y="3431854"/>
            <a:ext cx="691229" cy="691229"/>
          </a:xfrm>
          <a:prstGeom prst="rect">
            <a:avLst/>
          </a:prstGeom>
        </p:spPr>
      </p:pic>
    </p:spTree>
    <p:extLst>
      <p:ext uri="{BB962C8B-B14F-4D97-AF65-F5344CB8AC3E}">
        <p14:creationId xmlns:p14="http://schemas.microsoft.com/office/powerpoint/2010/main" val="425092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E848-FD42-439A-B973-8C47BD41EF04}"/>
              </a:ext>
            </a:extLst>
          </p:cNvPr>
          <p:cNvSpPr>
            <a:spLocks noGrp="1"/>
          </p:cNvSpPr>
          <p:nvPr>
            <p:ph type="title"/>
          </p:nvPr>
        </p:nvSpPr>
        <p:spPr/>
        <p:txBody>
          <a:bodyPr/>
          <a:lstStyle/>
          <a:p>
            <a:r>
              <a:rPr lang="en-US" dirty="0"/>
              <a:t>Project Categories</a:t>
            </a:r>
          </a:p>
        </p:txBody>
      </p:sp>
      <p:sp>
        <p:nvSpPr>
          <p:cNvPr id="3" name="Content Placeholder 2">
            <a:extLst>
              <a:ext uri="{FF2B5EF4-FFF2-40B4-BE49-F238E27FC236}">
                <a16:creationId xmlns:a16="http://schemas.microsoft.com/office/drawing/2014/main" id="{320D2DC9-8793-48DB-9F4C-A863A6BBEB50}"/>
              </a:ext>
            </a:extLst>
          </p:cNvPr>
          <p:cNvSpPr>
            <a:spLocks noGrp="1"/>
          </p:cNvSpPr>
          <p:nvPr>
            <p:ph idx="1"/>
          </p:nvPr>
        </p:nvSpPr>
        <p:spPr/>
        <p:txBody>
          <a:bodyPr>
            <a:normAutofit/>
          </a:bodyPr>
          <a:lstStyle/>
          <a:p>
            <a:r>
              <a:rPr lang="en-US" sz="2400" dirty="0"/>
              <a:t>Each Department will have individual project categories.</a:t>
            </a:r>
          </a:p>
          <a:p>
            <a:r>
              <a:rPr lang="en-US" sz="2400" dirty="0"/>
              <a:t>Number of projects is subject to change based upon City budget approved in March each year. </a:t>
            </a:r>
          </a:p>
          <a:p>
            <a:r>
              <a:rPr lang="en-US" sz="2400" b="1" u="sng" dirty="0"/>
              <a:t>Selection is not a guarantee of a contract</a:t>
            </a:r>
            <a:r>
              <a:rPr lang="en-US" sz="2400" b="1" dirty="0"/>
              <a:t>.</a:t>
            </a:r>
            <a:endParaRPr lang="en-US" sz="2400" b="1" u="sng" dirty="0"/>
          </a:p>
          <a:p>
            <a:endParaRPr lang="en-US" dirty="0"/>
          </a:p>
        </p:txBody>
      </p:sp>
    </p:spTree>
    <p:extLst>
      <p:ext uri="{BB962C8B-B14F-4D97-AF65-F5344CB8AC3E}">
        <p14:creationId xmlns:p14="http://schemas.microsoft.com/office/powerpoint/2010/main" val="358997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2569-4564-4B4A-AEEF-8E6D6A4B75E7}"/>
              </a:ext>
            </a:extLst>
          </p:cNvPr>
          <p:cNvSpPr>
            <a:spLocks noGrp="1"/>
          </p:cNvSpPr>
          <p:nvPr>
            <p:ph type="title"/>
          </p:nvPr>
        </p:nvSpPr>
        <p:spPr/>
        <p:txBody>
          <a:bodyPr/>
          <a:lstStyle/>
          <a:p>
            <a:r>
              <a:rPr lang="en-US" dirty="0"/>
              <a:t>Project Categories</a:t>
            </a:r>
          </a:p>
        </p:txBody>
      </p:sp>
      <p:sp>
        <p:nvSpPr>
          <p:cNvPr id="3" name="Content Placeholder 2">
            <a:extLst>
              <a:ext uri="{FF2B5EF4-FFF2-40B4-BE49-F238E27FC236}">
                <a16:creationId xmlns:a16="http://schemas.microsoft.com/office/drawing/2014/main" id="{5A9352CD-0E33-44D6-AF34-5FD1A914C3D5}"/>
              </a:ext>
            </a:extLst>
          </p:cNvPr>
          <p:cNvSpPr>
            <a:spLocks noGrp="1"/>
          </p:cNvSpPr>
          <p:nvPr>
            <p:ph idx="1"/>
          </p:nvPr>
        </p:nvSpPr>
        <p:spPr>
          <a:xfrm>
            <a:off x="704211" y="1449860"/>
            <a:ext cx="7663934" cy="3504688"/>
          </a:xfr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marL="0" indent="0">
              <a:spcBef>
                <a:spcPts val="0"/>
              </a:spcBef>
              <a:buNone/>
            </a:pPr>
            <a:br>
              <a:rPr lang="en-US" sz="800" b="1" dirty="0"/>
            </a:br>
            <a:r>
              <a:rPr lang="en-US" sz="1600" b="1" dirty="0"/>
              <a:t>PUBLIC WORKS &amp; </a:t>
            </a:r>
          </a:p>
          <a:p>
            <a:pPr marL="0" indent="0">
              <a:spcBef>
                <a:spcPts val="0"/>
              </a:spcBef>
              <a:buNone/>
            </a:pPr>
            <a:r>
              <a:rPr lang="en-US" sz="1600" b="1" dirty="0"/>
              <a:t>TRANSPORTATION</a:t>
            </a:r>
            <a:endParaRPr lang="en-US" sz="1600" dirty="0"/>
          </a:p>
          <a:p>
            <a:endParaRPr lang="en-US" dirty="0"/>
          </a:p>
        </p:txBody>
      </p:sp>
      <p:pic>
        <p:nvPicPr>
          <p:cNvPr id="18" name="Graphic 17" descr="Rain">
            <a:extLst>
              <a:ext uri="{FF2B5EF4-FFF2-40B4-BE49-F238E27FC236}">
                <a16:creationId xmlns:a16="http://schemas.microsoft.com/office/drawing/2014/main" id="{B248E1A2-056C-46C8-82AF-471675C756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2183" y="1556869"/>
            <a:ext cx="722172" cy="722172"/>
          </a:xfrm>
          <a:prstGeom prst="rect">
            <a:avLst/>
          </a:prstGeom>
        </p:spPr>
      </p:pic>
      <p:pic>
        <p:nvPicPr>
          <p:cNvPr id="20" name="Graphic 19" descr="Traffic light">
            <a:extLst>
              <a:ext uri="{FF2B5EF4-FFF2-40B4-BE49-F238E27FC236}">
                <a16:creationId xmlns:a16="http://schemas.microsoft.com/office/drawing/2014/main" id="{7361DD40-75B4-4FB0-A821-35A1E135C5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98535" y="1517697"/>
            <a:ext cx="722172" cy="722172"/>
          </a:xfrm>
          <a:prstGeom prst="rect">
            <a:avLst/>
          </a:prstGeom>
        </p:spPr>
      </p:pic>
      <p:pic>
        <p:nvPicPr>
          <p:cNvPr id="22" name="Graphic 21" descr="Gyrotheodolite">
            <a:extLst>
              <a:ext uri="{FF2B5EF4-FFF2-40B4-BE49-F238E27FC236}">
                <a16:creationId xmlns:a16="http://schemas.microsoft.com/office/drawing/2014/main" id="{5EBF5CF4-DEA2-4B4F-987A-F8A7BFDFF1B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53011" y="1556869"/>
            <a:ext cx="722172" cy="722172"/>
          </a:xfrm>
          <a:prstGeom prst="rect">
            <a:avLst/>
          </a:prstGeom>
        </p:spPr>
      </p:pic>
      <p:pic>
        <p:nvPicPr>
          <p:cNvPr id="16" name="Graphic 15" descr="Slippery Road">
            <a:extLst>
              <a:ext uri="{FF2B5EF4-FFF2-40B4-BE49-F238E27FC236}">
                <a16:creationId xmlns:a16="http://schemas.microsoft.com/office/drawing/2014/main" id="{256A2EFA-DC15-45B4-8936-A09CEF6C5B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94355" y="1517697"/>
            <a:ext cx="722172" cy="722172"/>
          </a:xfrm>
          <a:prstGeom prst="rect">
            <a:avLst/>
          </a:prstGeom>
        </p:spPr>
      </p:pic>
      <p:sp>
        <p:nvSpPr>
          <p:cNvPr id="35" name="TextBox 34">
            <a:extLst>
              <a:ext uri="{FF2B5EF4-FFF2-40B4-BE49-F238E27FC236}">
                <a16:creationId xmlns:a16="http://schemas.microsoft.com/office/drawing/2014/main" id="{2C24A809-7B0E-4167-BAD1-68203182C987}"/>
              </a:ext>
            </a:extLst>
          </p:cNvPr>
          <p:cNvSpPr txBox="1"/>
          <p:nvPr/>
        </p:nvSpPr>
        <p:spPr>
          <a:xfrm>
            <a:off x="936513" y="2251974"/>
            <a:ext cx="7089887" cy="4165243"/>
          </a:xfrm>
          <a:prstGeom prst="rect">
            <a:avLst/>
          </a:prstGeom>
          <a:noFill/>
        </p:spPr>
        <p:txBody>
          <a:bodyPr wrap="square" numCol="2">
            <a:spAutoFit/>
          </a:bodyPr>
          <a:lstStyle/>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Roadway (collector/arterial)</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Residential Rebuild</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Sidewalk</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Intersection Improvements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Traffic Engineering Design Services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Traffic Impact Analysis Review</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Bridge Repairs</a:t>
            </a:r>
          </a:p>
          <a:p>
            <a:pPr marL="171450" indent="-171450" defTabSz="685800">
              <a:lnSpc>
                <a:spcPct val="120000"/>
              </a:lnSpc>
              <a:spcBef>
                <a:spcPts val="750"/>
              </a:spcBef>
              <a:buClr>
                <a:schemeClr val="accent1"/>
              </a:buClr>
              <a:buSzPct val="100000"/>
              <a:buFont typeface="Arial" panose="020B0604020202020204" pitchFamily="34" charset="0"/>
              <a:buChar char="•"/>
            </a:pPr>
            <a:endParaRPr lang="en-US" sz="1500" dirty="0"/>
          </a:p>
          <a:p>
            <a:pPr marL="171450" indent="-171450" defTabSz="685800">
              <a:lnSpc>
                <a:spcPct val="120000"/>
              </a:lnSpc>
              <a:spcBef>
                <a:spcPts val="750"/>
              </a:spcBef>
              <a:buClr>
                <a:schemeClr val="accent1"/>
              </a:buClr>
              <a:buSzPct val="100000"/>
              <a:buFont typeface="Arial" panose="020B0604020202020204" pitchFamily="34" charset="0"/>
              <a:buChar char="•"/>
            </a:pPr>
            <a:endParaRPr lang="en-US" sz="1500" dirty="0"/>
          </a:p>
          <a:p>
            <a:pPr marL="171450" indent="-171450" defTabSz="685800">
              <a:lnSpc>
                <a:spcPct val="120000"/>
              </a:lnSpc>
              <a:spcBef>
                <a:spcPts val="750"/>
              </a:spcBef>
              <a:buClr>
                <a:schemeClr val="accent1"/>
              </a:buClr>
              <a:buSzPct val="100000"/>
              <a:buFont typeface="Arial" panose="020B0604020202020204" pitchFamily="34" charset="0"/>
              <a:buChar char="•"/>
            </a:pPr>
            <a:endParaRPr lang="en-US" sz="1500" dirty="0"/>
          </a:p>
          <a:p>
            <a:pPr marL="171450" indent="-171450" defTabSz="685800">
              <a:lnSpc>
                <a:spcPct val="120000"/>
              </a:lnSpc>
              <a:spcBef>
                <a:spcPts val="750"/>
              </a:spcBef>
              <a:buClr>
                <a:schemeClr val="accent1"/>
              </a:buClr>
              <a:buSzPct val="100000"/>
              <a:buFont typeface="Arial" panose="020B0604020202020204" pitchFamily="34" charset="0"/>
              <a:buChar char="•"/>
            </a:pPr>
            <a:endParaRPr lang="en-US" sz="1500" dirty="0"/>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Drainage Design</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Drainage Analysis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Erosion Design</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Drainage Technical Review</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Dredging and Permits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Survey Services</a:t>
            </a:r>
          </a:p>
        </p:txBody>
      </p:sp>
    </p:spTree>
    <p:extLst>
      <p:ext uri="{BB962C8B-B14F-4D97-AF65-F5344CB8AC3E}">
        <p14:creationId xmlns:p14="http://schemas.microsoft.com/office/powerpoint/2010/main" val="348907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2569-4564-4B4A-AEEF-8E6D6A4B75E7}"/>
              </a:ext>
            </a:extLst>
          </p:cNvPr>
          <p:cNvSpPr>
            <a:spLocks noGrp="1"/>
          </p:cNvSpPr>
          <p:nvPr>
            <p:ph type="title"/>
          </p:nvPr>
        </p:nvSpPr>
        <p:spPr/>
        <p:txBody>
          <a:bodyPr/>
          <a:lstStyle/>
          <a:p>
            <a:r>
              <a:rPr lang="en-US" dirty="0"/>
              <a:t>Project Categories</a:t>
            </a:r>
          </a:p>
        </p:txBody>
      </p:sp>
      <p:sp>
        <p:nvSpPr>
          <p:cNvPr id="5" name="Content Placeholder 2">
            <a:extLst>
              <a:ext uri="{FF2B5EF4-FFF2-40B4-BE49-F238E27FC236}">
                <a16:creationId xmlns:a16="http://schemas.microsoft.com/office/drawing/2014/main" id="{A0190E2A-A9DA-4A4A-AFC3-0ACC445F8E8F}"/>
              </a:ext>
            </a:extLst>
          </p:cNvPr>
          <p:cNvSpPr txBox="1">
            <a:spLocks/>
          </p:cNvSpPr>
          <p:nvPr/>
        </p:nvSpPr>
        <p:spPr>
          <a:xfrm>
            <a:off x="1453808" y="1477818"/>
            <a:ext cx="5981465" cy="3297382"/>
          </a:xfrm>
          <a:prstGeom prst="rect">
            <a:avLst/>
          </a:prstGeom>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rmAutofit/>
          </a:bodyPr>
          <a:lst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a:lstStyle>
          <a:p>
            <a:pPr marL="0" indent="0">
              <a:lnSpc>
                <a:spcPct val="110000"/>
              </a:lnSpc>
              <a:spcBef>
                <a:spcPts val="0"/>
              </a:spcBef>
              <a:buNone/>
            </a:pPr>
            <a:r>
              <a:rPr lang="en-US" sz="1600" b="1" dirty="0">
                <a:solidFill>
                  <a:schemeClr val="dk1"/>
                </a:solidFill>
              </a:rPr>
              <a:t>PARKS</a:t>
            </a:r>
          </a:p>
          <a:p>
            <a:r>
              <a:rPr lang="en-US" sz="1800" dirty="0"/>
              <a:t>Park Improvements &amp; Renovations</a:t>
            </a:r>
          </a:p>
          <a:p>
            <a:r>
              <a:rPr lang="en-US" sz="1800" dirty="0"/>
              <a:t>Roadway, Parking &amp; Drainage</a:t>
            </a:r>
          </a:p>
          <a:p>
            <a:r>
              <a:rPr lang="en-US" sz="1800" dirty="0"/>
              <a:t>Linear Park Trail Development</a:t>
            </a:r>
          </a:p>
          <a:p>
            <a:endParaRPr lang="en-US" dirty="0"/>
          </a:p>
          <a:p>
            <a:endParaRPr lang="en-US" dirty="0"/>
          </a:p>
        </p:txBody>
      </p:sp>
      <p:pic>
        <p:nvPicPr>
          <p:cNvPr id="12" name="Graphic 11" descr="Park scene">
            <a:extLst>
              <a:ext uri="{FF2B5EF4-FFF2-40B4-BE49-F238E27FC236}">
                <a16:creationId xmlns:a16="http://schemas.microsoft.com/office/drawing/2014/main" id="{48C10A2F-CA0E-41F6-A7AC-28CF43E2E1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88800" y="1502318"/>
            <a:ext cx="711120" cy="711120"/>
          </a:xfrm>
          <a:prstGeom prst="rect">
            <a:avLst/>
          </a:prstGeom>
        </p:spPr>
      </p:pic>
    </p:spTree>
    <p:extLst>
      <p:ext uri="{BB962C8B-B14F-4D97-AF65-F5344CB8AC3E}">
        <p14:creationId xmlns:p14="http://schemas.microsoft.com/office/powerpoint/2010/main" val="277470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2569-4564-4B4A-AEEF-8E6D6A4B75E7}"/>
              </a:ext>
            </a:extLst>
          </p:cNvPr>
          <p:cNvSpPr>
            <a:spLocks noGrp="1"/>
          </p:cNvSpPr>
          <p:nvPr>
            <p:ph type="title"/>
          </p:nvPr>
        </p:nvSpPr>
        <p:spPr/>
        <p:txBody>
          <a:bodyPr/>
          <a:lstStyle/>
          <a:p>
            <a:r>
              <a:rPr lang="en-US" dirty="0"/>
              <a:t>Project Categories</a:t>
            </a:r>
          </a:p>
        </p:txBody>
      </p:sp>
      <p:sp>
        <p:nvSpPr>
          <p:cNvPr id="7" name="Content Placeholder 2">
            <a:extLst>
              <a:ext uri="{FF2B5EF4-FFF2-40B4-BE49-F238E27FC236}">
                <a16:creationId xmlns:a16="http://schemas.microsoft.com/office/drawing/2014/main" id="{02AF8E72-F173-4AC4-929E-E145530310CB}"/>
              </a:ext>
            </a:extLst>
          </p:cNvPr>
          <p:cNvSpPr txBox="1">
            <a:spLocks/>
          </p:cNvSpPr>
          <p:nvPr/>
        </p:nvSpPr>
        <p:spPr>
          <a:xfrm>
            <a:off x="594539" y="1557867"/>
            <a:ext cx="7912152" cy="3363139"/>
          </a:xfrm>
          <a:prstGeom prst="rect">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rmAutofit/>
          </a:bodyPr>
          <a:lst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a:lstStyle>
          <a:p>
            <a:pPr marL="0" indent="0">
              <a:spcBef>
                <a:spcPts val="0"/>
              </a:spcBef>
              <a:buNone/>
            </a:pPr>
            <a:r>
              <a:rPr lang="en-US" sz="1700" b="1" dirty="0">
                <a:solidFill>
                  <a:schemeClr val="dk1"/>
                </a:solidFill>
              </a:rPr>
              <a:t>WATER UTILITIES</a:t>
            </a:r>
          </a:p>
          <a:p>
            <a:endParaRPr lang="en-US" dirty="0"/>
          </a:p>
        </p:txBody>
      </p:sp>
      <p:pic>
        <p:nvPicPr>
          <p:cNvPr id="14" name="Graphic 13" descr="Leaky Tap">
            <a:extLst>
              <a:ext uri="{FF2B5EF4-FFF2-40B4-BE49-F238E27FC236}">
                <a16:creationId xmlns:a16="http://schemas.microsoft.com/office/drawing/2014/main" id="{F60B9016-478D-4560-ABA2-47F933841D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04883" y="1597528"/>
            <a:ext cx="590991" cy="590991"/>
          </a:xfrm>
          <a:prstGeom prst="rect">
            <a:avLst/>
          </a:prstGeom>
        </p:spPr>
      </p:pic>
      <p:sp>
        <p:nvSpPr>
          <p:cNvPr id="15" name="TextBox 14">
            <a:extLst>
              <a:ext uri="{FF2B5EF4-FFF2-40B4-BE49-F238E27FC236}">
                <a16:creationId xmlns:a16="http://schemas.microsoft.com/office/drawing/2014/main" id="{541A3F64-F12A-4E3D-BEFA-4E33FF35453E}"/>
              </a:ext>
            </a:extLst>
          </p:cNvPr>
          <p:cNvSpPr txBox="1"/>
          <p:nvPr/>
        </p:nvSpPr>
        <p:spPr>
          <a:xfrm>
            <a:off x="787179" y="1966016"/>
            <a:ext cx="7325544" cy="2832866"/>
          </a:xfrm>
          <a:prstGeom prst="rect">
            <a:avLst/>
          </a:prstGeom>
          <a:noFill/>
        </p:spPr>
        <p:txBody>
          <a:bodyPr wrap="square" numCol="2">
            <a:spAutoFit/>
          </a:bodyPr>
          <a:lstStyle/>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Pipeline Design</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Pipeline Stream Crossing Design and Geomorphological Services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Surveying Services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Distribution System Water Quality Analysis</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Sanitary Sewer Flow Monitoring</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Water and Sanitary Sewer Utility Asset Inventory and Financial Valuation</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Water Treatment Multi-Discipline Engineering Support</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Water Treatment Instrumentation, Control, and SCADA</a:t>
            </a:r>
          </a:p>
          <a:p>
            <a:pPr marL="171450" indent="-171450" defTabSz="685800">
              <a:lnSpc>
                <a:spcPct val="120000"/>
              </a:lnSpc>
              <a:spcBef>
                <a:spcPts val="750"/>
              </a:spcBef>
              <a:buClr>
                <a:schemeClr val="accent1"/>
              </a:buClr>
              <a:buSzPct val="100000"/>
              <a:buFont typeface="Arial" panose="020B0604020202020204" pitchFamily="34" charset="0"/>
              <a:buChar char="•"/>
            </a:pPr>
            <a:r>
              <a:rPr lang="en-US" sz="1500" dirty="0"/>
              <a:t>Water Tank Inspection and Evaluation Services</a:t>
            </a:r>
          </a:p>
        </p:txBody>
      </p:sp>
    </p:spTree>
    <p:extLst>
      <p:ext uri="{BB962C8B-B14F-4D97-AF65-F5344CB8AC3E}">
        <p14:creationId xmlns:p14="http://schemas.microsoft.com/office/powerpoint/2010/main" val="385299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C1B883-B409-4E8C-BDC8-565431763A12}"/>
              </a:ext>
            </a:extLst>
          </p:cNvPr>
          <p:cNvPicPr>
            <a:picLocks noChangeAspect="1"/>
          </p:cNvPicPr>
          <p:nvPr/>
        </p:nvPicPr>
        <p:blipFill>
          <a:blip r:embed="rId2"/>
          <a:stretch>
            <a:fillRect/>
          </a:stretch>
        </p:blipFill>
        <p:spPr>
          <a:xfrm>
            <a:off x="633515" y="224374"/>
            <a:ext cx="7876969" cy="4173348"/>
          </a:xfrm>
          <a:prstGeom prst="rect">
            <a:avLst/>
          </a:prstGeom>
        </p:spPr>
      </p:pic>
      <p:sp>
        <p:nvSpPr>
          <p:cNvPr id="2" name="Title 1">
            <a:extLst>
              <a:ext uri="{FF2B5EF4-FFF2-40B4-BE49-F238E27FC236}">
                <a16:creationId xmlns:a16="http://schemas.microsoft.com/office/drawing/2014/main" id="{F16F4C51-821A-47A4-9DA0-56795A22BDE6}"/>
              </a:ext>
            </a:extLst>
          </p:cNvPr>
          <p:cNvSpPr>
            <a:spLocks noGrp="1"/>
          </p:cNvSpPr>
          <p:nvPr>
            <p:ph type="title"/>
          </p:nvPr>
        </p:nvSpPr>
        <p:spPr/>
        <p:txBody>
          <a:bodyPr/>
          <a:lstStyle/>
          <a:p>
            <a:endParaRPr lang="en-US" dirty="0"/>
          </a:p>
        </p:txBody>
      </p:sp>
      <p:sp>
        <p:nvSpPr>
          <p:cNvPr id="12" name="Oval 11">
            <a:extLst>
              <a:ext uri="{FF2B5EF4-FFF2-40B4-BE49-F238E27FC236}">
                <a16:creationId xmlns:a16="http://schemas.microsoft.com/office/drawing/2014/main" id="{EA22CB29-278D-482B-A414-983A46AFB3E8}"/>
              </a:ext>
            </a:extLst>
          </p:cNvPr>
          <p:cNvSpPr/>
          <p:nvPr/>
        </p:nvSpPr>
        <p:spPr>
          <a:xfrm>
            <a:off x="1034473" y="1773382"/>
            <a:ext cx="314036" cy="3325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CCF5D426-71D1-4FC7-AD48-481155C7362B}"/>
              </a:ext>
            </a:extLst>
          </p:cNvPr>
          <p:cNvSpPr/>
          <p:nvPr/>
        </p:nvSpPr>
        <p:spPr>
          <a:xfrm>
            <a:off x="2023167" y="1768764"/>
            <a:ext cx="314036" cy="3325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Right 13">
            <a:extLst>
              <a:ext uri="{FF2B5EF4-FFF2-40B4-BE49-F238E27FC236}">
                <a16:creationId xmlns:a16="http://schemas.microsoft.com/office/drawing/2014/main" id="{8A02CF92-05A7-4285-A6F4-8577F5E78751}"/>
              </a:ext>
            </a:extLst>
          </p:cNvPr>
          <p:cNvSpPr/>
          <p:nvPr/>
        </p:nvSpPr>
        <p:spPr>
          <a:xfrm>
            <a:off x="1459345" y="2826328"/>
            <a:ext cx="1477819" cy="63730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234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theme/theme1.xml><?xml version="1.0" encoding="utf-8"?>
<a:theme xmlns:a="http://schemas.openxmlformats.org/drawingml/2006/main" name="Gallery">
  <a:themeElements>
    <a:clrScheme name="Custom 1">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C9ADEE5FEED64D9E23C4D9F503D2F3" ma:contentTypeVersion="11" ma:contentTypeDescription="Create a new document." ma:contentTypeScope="" ma:versionID="36fd1e91b4702c44c3bbb7ce88213757">
  <xsd:schema xmlns:xsd="http://www.w3.org/2001/XMLSchema" xmlns:xs="http://www.w3.org/2001/XMLSchema" xmlns:p="http://schemas.microsoft.com/office/2006/metadata/properties" xmlns:ns3="8e62a8af-4dd6-40c8-ab1b-b8eea57e9959" xmlns:ns4="b3201e4c-7eb6-4306-94de-ddceaac9f113" targetNamespace="http://schemas.microsoft.com/office/2006/metadata/properties" ma:root="true" ma:fieldsID="7c241869478a4c0c4a56f3fb11c77ec3" ns3:_="" ns4:_="">
    <xsd:import namespace="8e62a8af-4dd6-40c8-ab1b-b8eea57e9959"/>
    <xsd:import namespace="b3201e4c-7eb6-4306-94de-ddceaac9f11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62a8af-4dd6-40c8-ab1b-b8eea57e99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01e4c-7eb6-4306-94de-ddceaac9f11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0BA381-1F8D-4125-A8A8-5CC2C4EC067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3201e4c-7eb6-4306-94de-ddceaac9f113"/>
    <ds:schemaRef ds:uri="8e62a8af-4dd6-40c8-ab1b-b8eea57e9959"/>
    <ds:schemaRef ds:uri="http://www.w3.org/XML/1998/namespace"/>
  </ds:schemaRefs>
</ds:datastoreItem>
</file>

<file path=customXml/itemProps2.xml><?xml version="1.0" encoding="utf-8"?>
<ds:datastoreItem xmlns:ds="http://schemas.openxmlformats.org/officeDocument/2006/customXml" ds:itemID="{D686674A-523A-458A-B237-1726415BE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62a8af-4dd6-40c8-ab1b-b8eea57e9959"/>
    <ds:schemaRef ds:uri="b3201e4c-7eb6-4306-94de-ddceaac9f1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C300C5-4225-4FD5-89A8-BC1D1C847B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1868</TotalTime>
  <Words>1575</Words>
  <Application>Microsoft Office PowerPoint</Application>
  <PresentationFormat>On-screen Show (16:9)</PresentationFormat>
  <Paragraphs>180</Paragraphs>
  <Slides>18</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2022 Annual RFQ</vt:lpstr>
      <vt:lpstr>Why an annual RFq?</vt:lpstr>
      <vt:lpstr>Schedule and submittal</vt:lpstr>
      <vt:lpstr>Mandatory Items</vt:lpstr>
      <vt:lpstr>Project Categories</vt:lpstr>
      <vt:lpstr>Project Categories</vt:lpstr>
      <vt:lpstr>Project Categories</vt:lpstr>
      <vt:lpstr>Project Categories</vt:lpstr>
      <vt:lpstr>PowerPoint Presentation</vt:lpstr>
      <vt:lpstr>Team organization</vt:lpstr>
      <vt:lpstr>Project experience</vt:lpstr>
      <vt:lpstr>Evaluation and Selection</vt:lpstr>
      <vt:lpstr>Minority/Women Owned Business Enterprise</vt:lpstr>
      <vt:lpstr>Common PITFALLS</vt:lpstr>
      <vt:lpstr>Common PITFALLS</vt:lpstr>
      <vt:lpstr>What sets you apart</vt:lpstr>
      <vt:lpstr>Contract negotiation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Annual RFQ</dc:title>
  <dc:creator>Audra Valamides</dc:creator>
  <cp:lastModifiedBy>Amy Cannon</cp:lastModifiedBy>
  <cp:revision>72</cp:revision>
  <dcterms:created xsi:type="dcterms:W3CDTF">2020-09-03T18:22:28Z</dcterms:created>
  <dcterms:modified xsi:type="dcterms:W3CDTF">2021-11-12T14:29:50Z</dcterms:modified>
</cp:coreProperties>
</file>